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5143500" type="screen16x9"/>
  <p:notesSz cx="6858000" cy="9144000"/>
  <p:embeddedFontLst>
    <p:embeddedFont>
      <p:font typeface="Proxima Nova" panose="020B060402020202020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468" autoAdjust="0"/>
  </p:normalViewPr>
  <p:slideViewPr>
    <p:cSldViewPr snapToGrid="0">
      <p:cViewPr varScale="1">
        <p:scale>
          <a:sx n="74" d="100"/>
          <a:sy n="74" d="100"/>
        </p:scale>
        <p:origin x="1060"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7a664596cc_1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7a664596cc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7a664596cc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7a664596cc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7a664596cc_6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7a664596cc_6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7a664596cc_7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7a664596cc_7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a664596cc_7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a664596cc_7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7a664596cc_1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7a664596cc_1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7a664596cc_7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7a664596cc_7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7a664596cc_7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7a664596cc_7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7a664596cc_1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7a664596cc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a664596cc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a664596cc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7a664596cc_7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7a664596cc_7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7a664596cc_7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7a664596cc_7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Current price in San Diego: $1 to unlock + $0.36/1 min</a:t>
            </a:r>
            <a:endParaRPr dirty="0"/>
          </a:p>
          <a:p>
            <a:pPr marL="0" lvl="0" indent="0" algn="l" rtl="0">
              <a:spcBef>
                <a:spcPts val="0"/>
              </a:spcBef>
              <a:spcAft>
                <a:spcPts val="0"/>
              </a:spcAft>
              <a:buNone/>
            </a:pPr>
            <a:r>
              <a:rPr lang="en" dirty="0"/>
              <a:t>The percentage increase in cost per ride is higher for Time-based pricing and hence Lime should consider changing the pricing to a Time+Distance-based calculation. This in turn will make sure they are charging users similarly (magnitude of price) and yet allowing them to take some extra time to complete their ride without haste and injure themselves. </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a664596cc_7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a664596cc_7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7a664596cc_7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7a664596cc_7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7a664596cc_7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7a664596cc_7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7a664596cc_7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7a664596cc_7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7a664596cc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7a664596cc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7a664596cc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7a664596cc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7a664596cc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7a664596cc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a664596cc_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a664596cc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a664596cc_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a664596cc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7a664596cc_1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7a664596cc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7a664596cc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7a664596cc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6" name="Google Shape;16;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41" name="Google Shape;41;p9"/>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100"/>
              <a:buNone/>
              <a:defRPr sz="2100"/>
            </a:lvl1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slide" Target="slide18.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335788" y="2593425"/>
            <a:ext cx="8123100" cy="1588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b="1"/>
              <a:t>Lime Electric Scooter</a:t>
            </a:r>
            <a:endParaRPr sz="3600" b="1"/>
          </a:p>
        </p:txBody>
      </p:sp>
      <p:sp>
        <p:nvSpPr>
          <p:cNvPr id="60" name="Google Shape;60;p13"/>
          <p:cNvSpPr txBox="1">
            <a:spLocks noGrp="1"/>
          </p:cNvSpPr>
          <p:nvPr>
            <p:ph type="subTitle" idx="1"/>
          </p:nvPr>
        </p:nvSpPr>
        <p:spPr>
          <a:xfrm>
            <a:off x="335800" y="4181913"/>
            <a:ext cx="8123100" cy="63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Team 6: Shiyi Hua, Akshay Kotha, Kexin Liu, Ziyuan Yan</a:t>
            </a:r>
            <a:endParaRPr sz="1800"/>
          </a:p>
        </p:txBody>
      </p:sp>
      <p:pic>
        <p:nvPicPr>
          <p:cNvPr id="61" name="Google Shape;61;p13"/>
          <p:cNvPicPr preferRelativeResize="0"/>
          <p:nvPr/>
        </p:nvPicPr>
        <p:blipFill>
          <a:blip r:embed="rId3">
            <a:alphaModFix/>
          </a:blip>
          <a:stretch>
            <a:fillRect/>
          </a:stretch>
        </p:blipFill>
        <p:spPr>
          <a:xfrm>
            <a:off x="3691499" y="731000"/>
            <a:ext cx="1912499" cy="2138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2"/>
          <p:cNvPicPr preferRelativeResize="0"/>
          <p:nvPr/>
        </p:nvPicPr>
        <p:blipFill>
          <a:blip r:embed="rId3">
            <a:alphaModFix/>
          </a:blip>
          <a:stretch>
            <a:fillRect/>
          </a:stretch>
        </p:blipFill>
        <p:spPr>
          <a:xfrm>
            <a:off x="7565900" y="126150"/>
            <a:ext cx="1343025" cy="495887"/>
          </a:xfrm>
          <a:prstGeom prst="rect">
            <a:avLst/>
          </a:prstGeom>
          <a:noFill/>
          <a:ln>
            <a:noFill/>
          </a:ln>
        </p:spPr>
      </p:pic>
      <p:sp>
        <p:nvSpPr>
          <p:cNvPr id="135" name="Google Shape;135;p22"/>
          <p:cNvSpPr txBox="1"/>
          <p:nvPr/>
        </p:nvSpPr>
        <p:spPr>
          <a:xfrm>
            <a:off x="612700" y="320750"/>
            <a:ext cx="6251400" cy="49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Proxima Nova"/>
                <a:ea typeface="Proxima Nova"/>
                <a:cs typeface="Proxima Nova"/>
                <a:sym typeface="Proxima Nova"/>
              </a:rPr>
              <a:t>Crosstab of Purpose vs Frequency</a:t>
            </a:r>
            <a:endParaRPr sz="2400" b="1">
              <a:latin typeface="Proxima Nova"/>
              <a:ea typeface="Proxima Nova"/>
              <a:cs typeface="Proxima Nova"/>
              <a:sym typeface="Proxima Nova"/>
            </a:endParaRPr>
          </a:p>
        </p:txBody>
      </p:sp>
      <p:sp>
        <p:nvSpPr>
          <p:cNvPr id="136" name="Google Shape;136;p22"/>
          <p:cNvSpPr txBox="1"/>
          <p:nvPr/>
        </p:nvSpPr>
        <p:spPr>
          <a:xfrm>
            <a:off x="612700" y="762950"/>
            <a:ext cx="2913300" cy="3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Students who have used before</a:t>
            </a:r>
            <a:endParaRPr b="1">
              <a:latin typeface="Proxima Nova"/>
              <a:ea typeface="Proxima Nova"/>
              <a:cs typeface="Proxima Nova"/>
              <a:sym typeface="Proxima Nova"/>
            </a:endParaRPr>
          </a:p>
        </p:txBody>
      </p:sp>
      <p:pic>
        <p:nvPicPr>
          <p:cNvPr id="137" name="Google Shape;137;p22"/>
          <p:cNvPicPr preferRelativeResize="0"/>
          <p:nvPr/>
        </p:nvPicPr>
        <p:blipFill>
          <a:blip r:embed="rId4">
            <a:alphaModFix/>
          </a:blip>
          <a:stretch>
            <a:fillRect/>
          </a:stretch>
        </p:blipFill>
        <p:spPr>
          <a:xfrm>
            <a:off x="76200" y="1996109"/>
            <a:ext cx="8991601" cy="1412541"/>
          </a:xfrm>
          <a:prstGeom prst="rect">
            <a:avLst/>
          </a:prstGeom>
          <a:noFill/>
          <a:ln>
            <a:noFill/>
          </a:ln>
        </p:spPr>
      </p:pic>
      <p:sp>
        <p:nvSpPr>
          <p:cNvPr id="138" name="Google Shape;138;p22"/>
          <p:cNvSpPr/>
          <p:nvPr/>
        </p:nvSpPr>
        <p:spPr>
          <a:xfrm>
            <a:off x="2925075" y="3157550"/>
            <a:ext cx="761700" cy="207900"/>
          </a:xfrm>
          <a:prstGeom prst="rect">
            <a:avLst/>
          </a:prstGeom>
          <a:noFill/>
          <a:ln w="3810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txBox="1"/>
          <p:nvPr/>
        </p:nvSpPr>
        <p:spPr>
          <a:xfrm>
            <a:off x="405025" y="3793025"/>
            <a:ext cx="7845900" cy="576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Proxima Nova"/>
              <a:buChar char="●"/>
            </a:pPr>
            <a:r>
              <a:rPr lang="en">
                <a:latin typeface="Proxima Nova"/>
                <a:ea typeface="Proxima Nova"/>
                <a:cs typeface="Proxima Nova"/>
                <a:sym typeface="Proxima Nova"/>
              </a:rPr>
              <a:t>For people who used it just for fun, most of them used it only once.</a:t>
            </a: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
                <a:latin typeface="Proxima Nova"/>
                <a:ea typeface="Proxima Nova"/>
                <a:cs typeface="Proxima Nova"/>
                <a:sym typeface="Proxima Nova"/>
              </a:rPr>
              <a:t>For people who used it for travelling between classes, they tend to use it once in a month. </a:t>
            </a:r>
            <a:endParaRPr>
              <a:latin typeface="Proxima Nova"/>
              <a:ea typeface="Proxima Nova"/>
              <a:cs typeface="Proxima Nova"/>
              <a:sym typeface="Proxima Nova"/>
            </a:endParaRPr>
          </a:p>
          <a:p>
            <a:pPr marL="457200" lvl="0" indent="0" algn="l" rtl="0">
              <a:spcBef>
                <a:spcPts val="0"/>
              </a:spcBef>
              <a:spcAft>
                <a:spcPts val="0"/>
              </a:spcAft>
              <a:buNone/>
            </a:pPr>
            <a:endParaRPr b="1">
              <a:latin typeface="Proxima Nova"/>
              <a:ea typeface="Proxima Nova"/>
              <a:cs typeface="Proxima Nova"/>
              <a:sym typeface="Proxima Nova"/>
            </a:endParaRPr>
          </a:p>
        </p:txBody>
      </p:sp>
      <p:sp>
        <p:nvSpPr>
          <p:cNvPr id="140" name="Google Shape;140;p22"/>
          <p:cNvSpPr/>
          <p:nvPr/>
        </p:nvSpPr>
        <p:spPr>
          <a:xfrm>
            <a:off x="7042175" y="2467800"/>
            <a:ext cx="1980600" cy="207900"/>
          </a:xfrm>
          <a:prstGeom prst="rect">
            <a:avLst/>
          </a:prstGeom>
          <a:noFill/>
          <a:ln w="3810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3"/>
          <p:cNvPicPr preferRelativeResize="0"/>
          <p:nvPr/>
        </p:nvPicPr>
        <p:blipFill>
          <a:blip r:embed="rId3">
            <a:alphaModFix/>
          </a:blip>
          <a:stretch>
            <a:fillRect/>
          </a:stretch>
        </p:blipFill>
        <p:spPr>
          <a:xfrm>
            <a:off x="7646275" y="126150"/>
            <a:ext cx="1343025" cy="495887"/>
          </a:xfrm>
          <a:prstGeom prst="rect">
            <a:avLst/>
          </a:prstGeom>
          <a:noFill/>
          <a:ln>
            <a:noFill/>
          </a:ln>
        </p:spPr>
      </p:pic>
      <p:pic>
        <p:nvPicPr>
          <p:cNvPr id="146" name="Google Shape;146;p23"/>
          <p:cNvPicPr preferRelativeResize="0"/>
          <p:nvPr/>
        </p:nvPicPr>
        <p:blipFill rotWithShape="1">
          <a:blip r:embed="rId4">
            <a:alphaModFix/>
          </a:blip>
          <a:srcRect b="25104"/>
          <a:stretch/>
        </p:blipFill>
        <p:spPr>
          <a:xfrm>
            <a:off x="231050" y="996375"/>
            <a:ext cx="4536100" cy="2991851"/>
          </a:xfrm>
          <a:prstGeom prst="rect">
            <a:avLst/>
          </a:prstGeom>
          <a:noFill/>
          <a:ln>
            <a:noFill/>
          </a:ln>
        </p:spPr>
      </p:pic>
      <p:sp>
        <p:nvSpPr>
          <p:cNvPr id="147" name="Google Shape;147;p23"/>
          <p:cNvSpPr txBox="1"/>
          <p:nvPr/>
        </p:nvSpPr>
        <p:spPr>
          <a:xfrm>
            <a:off x="231050" y="59038"/>
            <a:ext cx="5404800" cy="49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Proxima Nova"/>
                <a:ea typeface="Proxima Nova"/>
                <a:cs typeface="Proxima Nova"/>
                <a:sym typeface="Proxima Nova"/>
              </a:rPr>
              <a:t>Highest Willingness to Pay</a:t>
            </a:r>
            <a:endParaRPr sz="2400" b="1">
              <a:latin typeface="Proxima Nova"/>
              <a:ea typeface="Proxima Nova"/>
              <a:cs typeface="Proxima Nova"/>
              <a:sym typeface="Proxima Nova"/>
            </a:endParaRPr>
          </a:p>
        </p:txBody>
      </p:sp>
      <p:pic>
        <p:nvPicPr>
          <p:cNvPr id="148" name="Google Shape;148;p23"/>
          <p:cNvPicPr preferRelativeResize="0"/>
          <p:nvPr/>
        </p:nvPicPr>
        <p:blipFill>
          <a:blip r:embed="rId5">
            <a:alphaModFix/>
          </a:blip>
          <a:stretch>
            <a:fillRect/>
          </a:stretch>
        </p:blipFill>
        <p:spPr>
          <a:xfrm>
            <a:off x="1003450" y="4143575"/>
            <a:ext cx="2991300" cy="356925"/>
          </a:xfrm>
          <a:prstGeom prst="rect">
            <a:avLst/>
          </a:prstGeom>
          <a:noFill/>
          <a:ln>
            <a:noFill/>
          </a:ln>
        </p:spPr>
      </p:pic>
      <p:pic>
        <p:nvPicPr>
          <p:cNvPr id="149" name="Google Shape;149;p23"/>
          <p:cNvPicPr preferRelativeResize="0"/>
          <p:nvPr/>
        </p:nvPicPr>
        <p:blipFill>
          <a:blip r:embed="rId6">
            <a:alphaModFix/>
          </a:blip>
          <a:stretch>
            <a:fillRect/>
          </a:stretch>
        </p:blipFill>
        <p:spPr>
          <a:xfrm>
            <a:off x="4837450" y="824575"/>
            <a:ext cx="3631250" cy="3557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4"/>
          <p:cNvPicPr preferRelativeResize="0"/>
          <p:nvPr/>
        </p:nvPicPr>
        <p:blipFill>
          <a:blip r:embed="rId3">
            <a:alphaModFix/>
          </a:blip>
          <a:stretch>
            <a:fillRect/>
          </a:stretch>
        </p:blipFill>
        <p:spPr>
          <a:xfrm>
            <a:off x="1037688" y="1921337"/>
            <a:ext cx="7068626" cy="1733375"/>
          </a:xfrm>
          <a:prstGeom prst="rect">
            <a:avLst/>
          </a:prstGeom>
          <a:noFill/>
          <a:ln>
            <a:noFill/>
          </a:ln>
        </p:spPr>
      </p:pic>
      <p:sp>
        <p:nvSpPr>
          <p:cNvPr id="155" name="Google Shape;155;p24"/>
          <p:cNvSpPr txBox="1"/>
          <p:nvPr/>
        </p:nvSpPr>
        <p:spPr>
          <a:xfrm>
            <a:off x="4129350" y="1431050"/>
            <a:ext cx="5364900" cy="6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6AA84F"/>
                </a:solidFill>
                <a:latin typeface="Proxima Nova"/>
                <a:ea typeface="Proxima Nova"/>
                <a:cs typeface="Proxima Nova"/>
                <a:sym typeface="Proxima Nova"/>
              </a:rPr>
              <a:t>Students who haven’t used </a:t>
            </a:r>
            <a:endParaRPr sz="2400" b="1">
              <a:solidFill>
                <a:srgbClr val="6AA84F"/>
              </a:solidFill>
              <a:latin typeface="Proxima Nova"/>
              <a:ea typeface="Proxima Nova"/>
              <a:cs typeface="Proxima Nova"/>
              <a:sym typeface="Proxima Nova"/>
            </a:endParaRPr>
          </a:p>
        </p:txBody>
      </p:sp>
      <p:pic>
        <p:nvPicPr>
          <p:cNvPr id="156" name="Google Shape;156;p24"/>
          <p:cNvPicPr preferRelativeResize="0"/>
          <p:nvPr/>
        </p:nvPicPr>
        <p:blipFill>
          <a:blip r:embed="rId4">
            <a:alphaModFix/>
          </a:blip>
          <a:stretch>
            <a:fillRect/>
          </a:stretch>
        </p:blipFill>
        <p:spPr>
          <a:xfrm>
            <a:off x="7565900" y="126150"/>
            <a:ext cx="1343025" cy="49588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25"/>
          <p:cNvPicPr preferRelativeResize="0"/>
          <p:nvPr/>
        </p:nvPicPr>
        <p:blipFill>
          <a:blip r:embed="rId3">
            <a:alphaModFix/>
          </a:blip>
          <a:stretch>
            <a:fillRect/>
          </a:stretch>
        </p:blipFill>
        <p:spPr>
          <a:xfrm>
            <a:off x="7646275" y="126150"/>
            <a:ext cx="1343025" cy="495887"/>
          </a:xfrm>
          <a:prstGeom prst="rect">
            <a:avLst/>
          </a:prstGeom>
          <a:noFill/>
          <a:ln>
            <a:noFill/>
          </a:ln>
        </p:spPr>
      </p:pic>
      <p:sp>
        <p:nvSpPr>
          <p:cNvPr id="162" name="Google Shape;162;p25"/>
          <p:cNvSpPr txBox="1"/>
          <p:nvPr/>
        </p:nvSpPr>
        <p:spPr>
          <a:xfrm>
            <a:off x="371700" y="126125"/>
            <a:ext cx="5404800" cy="49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b="1">
              <a:latin typeface="Proxima Nova"/>
              <a:ea typeface="Proxima Nova"/>
              <a:cs typeface="Proxima Nova"/>
              <a:sym typeface="Proxima Nova"/>
            </a:endParaRPr>
          </a:p>
        </p:txBody>
      </p:sp>
      <p:pic>
        <p:nvPicPr>
          <p:cNvPr id="163" name="Google Shape;163;p25"/>
          <p:cNvPicPr preferRelativeResize="0"/>
          <p:nvPr/>
        </p:nvPicPr>
        <p:blipFill>
          <a:blip r:embed="rId4">
            <a:alphaModFix/>
          </a:blip>
          <a:stretch>
            <a:fillRect/>
          </a:stretch>
        </p:blipFill>
        <p:spPr>
          <a:xfrm>
            <a:off x="76200" y="728589"/>
            <a:ext cx="8991600" cy="3974286"/>
          </a:xfrm>
          <a:prstGeom prst="rect">
            <a:avLst/>
          </a:prstGeom>
          <a:noFill/>
          <a:ln>
            <a:noFill/>
          </a:ln>
        </p:spPr>
      </p:pic>
      <p:sp>
        <p:nvSpPr>
          <p:cNvPr id="164" name="Google Shape;164;p25"/>
          <p:cNvSpPr txBox="1"/>
          <p:nvPr/>
        </p:nvSpPr>
        <p:spPr>
          <a:xfrm>
            <a:off x="231050" y="-12"/>
            <a:ext cx="5404800" cy="49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Proxima Nova"/>
                <a:ea typeface="Proxima Nova"/>
                <a:cs typeface="Proxima Nova"/>
                <a:sym typeface="Proxima Nova"/>
              </a:rPr>
              <a:t>Reasons for Not Using</a:t>
            </a:r>
            <a:endParaRPr sz="2400" b="1">
              <a:latin typeface="Proxima Nova"/>
              <a:ea typeface="Proxima Nova"/>
              <a:cs typeface="Proxima Nova"/>
              <a:sym typeface="Proxima Nova"/>
            </a:endParaRPr>
          </a:p>
        </p:txBody>
      </p:sp>
      <p:sp>
        <p:nvSpPr>
          <p:cNvPr id="165" name="Google Shape;165;p25"/>
          <p:cNvSpPr txBox="1"/>
          <p:nvPr/>
        </p:nvSpPr>
        <p:spPr>
          <a:xfrm>
            <a:off x="231050" y="363875"/>
            <a:ext cx="3111000" cy="3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Students who haven’t used before</a:t>
            </a:r>
            <a:endParaRPr b="1">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26"/>
          <p:cNvPicPr preferRelativeResize="0"/>
          <p:nvPr/>
        </p:nvPicPr>
        <p:blipFill>
          <a:blip r:embed="rId3">
            <a:alphaModFix/>
          </a:blip>
          <a:stretch>
            <a:fillRect/>
          </a:stretch>
        </p:blipFill>
        <p:spPr>
          <a:xfrm>
            <a:off x="7565900" y="126150"/>
            <a:ext cx="1343025" cy="495887"/>
          </a:xfrm>
          <a:prstGeom prst="rect">
            <a:avLst/>
          </a:prstGeom>
          <a:noFill/>
          <a:ln>
            <a:noFill/>
          </a:ln>
        </p:spPr>
      </p:pic>
      <p:sp>
        <p:nvSpPr>
          <p:cNvPr id="171" name="Google Shape;171;p26"/>
          <p:cNvSpPr txBox="1"/>
          <p:nvPr/>
        </p:nvSpPr>
        <p:spPr>
          <a:xfrm>
            <a:off x="612700" y="320750"/>
            <a:ext cx="5074200" cy="49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b="1">
              <a:latin typeface="Proxima Nova"/>
              <a:ea typeface="Proxima Nova"/>
              <a:cs typeface="Proxima Nova"/>
              <a:sym typeface="Proxima Nova"/>
            </a:endParaRPr>
          </a:p>
        </p:txBody>
      </p:sp>
      <p:pic>
        <p:nvPicPr>
          <p:cNvPr id="172" name="Google Shape;172;p26"/>
          <p:cNvPicPr preferRelativeResize="0"/>
          <p:nvPr/>
        </p:nvPicPr>
        <p:blipFill>
          <a:blip r:embed="rId4">
            <a:alphaModFix/>
          </a:blip>
          <a:stretch>
            <a:fillRect/>
          </a:stretch>
        </p:blipFill>
        <p:spPr>
          <a:xfrm>
            <a:off x="1683438" y="816650"/>
            <a:ext cx="5777125" cy="4022049"/>
          </a:xfrm>
          <a:prstGeom prst="rect">
            <a:avLst/>
          </a:prstGeom>
          <a:noFill/>
          <a:ln>
            <a:noFill/>
          </a:ln>
        </p:spPr>
      </p:pic>
      <p:sp>
        <p:nvSpPr>
          <p:cNvPr id="173" name="Google Shape;173;p26"/>
          <p:cNvSpPr txBox="1"/>
          <p:nvPr/>
        </p:nvSpPr>
        <p:spPr>
          <a:xfrm>
            <a:off x="260400" y="0"/>
            <a:ext cx="6161400" cy="49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Proxima Nova"/>
                <a:ea typeface="Proxima Nova"/>
                <a:cs typeface="Proxima Nova"/>
                <a:sym typeface="Proxima Nova"/>
              </a:rPr>
              <a:t>Comparison of Opinions for Four Features</a:t>
            </a:r>
            <a:endParaRPr sz="2400" b="1">
              <a:latin typeface="Proxima Nova"/>
              <a:ea typeface="Proxima Nova"/>
              <a:cs typeface="Proxima Nova"/>
              <a:sym typeface="Proxima Nova"/>
            </a:endParaRPr>
          </a:p>
        </p:txBody>
      </p:sp>
      <p:sp>
        <p:nvSpPr>
          <p:cNvPr id="174" name="Google Shape;174;p26"/>
          <p:cNvSpPr txBox="1"/>
          <p:nvPr/>
        </p:nvSpPr>
        <p:spPr>
          <a:xfrm>
            <a:off x="260400" y="417950"/>
            <a:ext cx="2913300" cy="3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Used vs Unused</a:t>
            </a:r>
            <a:endParaRPr b="1">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27"/>
          <p:cNvPicPr preferRelativeResize="0"/>
          <p:nvPr/>
        </p:nvPicPr>
        <p:blipFill>
          <a:blip r:embed="rId3">
            <a:alphaModFix/>
          </a:blip>
          <a:stretch>
            <a:fillRect/>
          </a:stretch>
        </p:blipFill>
        <p:spPr>
          <a:xfrm>
            <a:off x="260401" y="1722950"/>
            <a:ext cx="4095750" cy="2389700"/>
          </a:xfrm>
          <a:prstGeom prst="rect">
            <a:avLst/>
          </a:prstGeom>
          <a:noFill/>
          <a:ln>
            <a:noFill/>
          </a:ln>
        </p:spPr>
      </p:pic>
      <p:pic>
        <p:nvPicPr>
          <p:cNvPr id="180" name="Google Shape;180;p27"/>
          <p:cNvPicPr preferRelativeResize="0"/>
          <p:nvPr/>
        </p:nvPicPr>
        <p:blipFill>
          <a:blip r:embed="rId4">
            <a:alphaModFix/>
          </a:blip>
          <a:stretch>
            <a:fillRect/>
          </a:stretch>
        </p:blipFill>
        <p:spPr>
          <a:xfrm>
            <a:off x="4958526" y="1707138"/>
            <a:ext cx="3981449" cy="2421320"/>
          </a:xfrm>
          <a:prstGeom prst="rect">
            <a:avLst/>
          </a:prstGeom>
          <a:noFill/>
          <a:ln>
            <a:noFill/>
          </a:ln>
        </p:spPr>
      </p:pic>
      <p:pic>
        <p:nvPicPr>
          <p:cNvPr id="181" name="Google Shape;181;p27"/>
          <p:cNvPicPr preferRelativeResize="0"/>
          <p:nvPr/>
        </p:nvPicPr>
        <p:blipFill rotWithShape="1">
          <a:blip r:embed="rId5">
            <a:alphaModFix/>
          </a:blip>
          <a:srcRect l="1750" t="20720" r="-1749" b="-20720"/>
          <a:stretch/>
        </p:blipFill>
        <p:spPr>
          <a:xfrm>
            <a:off x="3444338" y="4355387"/>
            <a:ext cx="2860613" cy="339239"/>
          </a:xfrm>
          <a:prstGeom prst="rect">
            <a:avLst/>
          </a:prstGeom>
          <a:noFill/>
          <a:ln>
            <a:noFill/>
          </a:ln>
        </p:spPr>
      </p:pic>
      <p:sp>
        <p:nvSpPr>
          <p:cNvPr id="182" name="Google Shape;182;p27"/>
          <p:cNvSpPr txBox="1"/>
          <p:nvPr/>
        </p:nvSpPr>
        <p:spPr>
          <a:xfrm>
            <a:off x="1324650" y="1330425"/>
            <a:ext cx="3031500" cy="56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People who used before</a:t>
            </a:r>
            <a:endParaRPr b="1">
              <a:latin typeface="Proxima Nova"/>
              <a:ea typeface="Proxima Nova"/>
              <a:cs typeface="Proxima Nova"/>
              <a:sym typeface="Proxima Nova"/>
            </a:endParaRPr>
          </a:p>
        </p:txBody>
      </p:sp>
      <p:sp>
        <p:nvSpPr>
          <p:cNvPr id="183" name="Google Shape;183;p27"/>
          <p:cNvSpPr txBox="1"/>
          <p:nvPr/>
        </p:nvSpPr>
        <p:spPr>
          <a:xfrm>
            <a:off x="5433500" y="1330425"/>
            <a:ext cx="3031500" cy="56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People who didn’t used before</a:t>
            </a:r>
            <a:endParaRPr b="1">
              <a:latin typeface="Proxima Nova"/>
              <a:ea typeface="Proxima Nova"/>
              <a:cs typeface="Proxima Nova"/>
              <a:sym typeface="Proxima Nova"/>
            </a:endParaRPr>
          </a:p>
        </p:txBody>
      </p:sp>
      <p:sp>
        <p:nvSpPr>
          <p:cNvPr id="184" name="Google Shape;184;p27"/>
          <p:cNvSpPr txBox="1"/>
          <p:nvPr/>
        </p:nvSpPr>
        <p:spPr>
          <a:xfrm>
            <a:off x="260400" y="126138"/>
            <a:ext cx="6711600" cy="49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Proxima Nova"/>
                <a:ea typeface="Proxima Nova"/>
                <a:cs typeface="Proxima Nova"/>
                <a:sym typeface="Proxima Nova"/>
              </a:rPr>
              <a:t>Comparison of Willingness to Try in the Future</a:t>
            </a:r>
            <a:endParaRPr sz="2400" b="1">
              <a:latin typeface="Proxima Nova"/>
              <a:ea typeface="Proxima Nova"/>
              <a:cs typeface="Proxima Nova"/>
              <a:sym typeface="Proxima Nova"/>
            </a:endParaRPr>
          </a:p>
        </p:txBody>
      </p:sp>
      <p:pic>
        <p:nvPicPr>
          <p:cNvPr id="185" name="Google Shape;185;p27"/>
          <p:cNvPicPr preferRelativeResize="0"/>
          <p:nvPr/>
        </p:nvPicPr>
        <p:blipFill>
          <a:blip r:embed="rId6">
            <a:alphaModFix/>
          </a:blip>
          <a:stretch>
            <a:fillRect/>
          </a:stretch>
        </p:blipFill>
        <p:spPr>
          <a:xfrm>
            <a:off x="7565900" y="126150"/>
            <a:ext cx="1343025" cy="495887"/>
          </a:xfrm>
          <a:prstGeom prst="rect">
            <a:avLst/>
          </a:prstGeom>
          <a:noFill/>
          <a:ln>
            <a:noFill/>
          </a:ln>
        </p:spPr>
      </p:pic>
      <p:sp>
        <p:nvSpPr>
          <p:cNvPr id="186" name="Google Shape;186;p27"/>
          <p:cNvSpPr txBox="1"/>
          <p:nvPr/>
        </p:nvSpPr>
        <p:spPr>
          <a:xfrm>
            <a:off x="260400" y="526050"/>
            <a:ext cx="2913300" cy="3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Used vs Unused</a:t>
            </a:r>
            <a:endParaRPr b="1">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28"/>
          <p:cNvPicPr preferRelativeResize="0"/>
          <p:nvPr/>
        </p:nvPicPr>
        <p:blipFill>
          <a:blip r:embed="rId3">
            <a:alphaModFix/>
          </a:blip>
          <a:stretch>
            <a:fillRect/>
          </a:stretch>
        </p:blipFill>
        <p:spPr>
          <a:xfrm>
            <a:off x="1037688" y="1780137"/>
            <a:ext cx="7068626" cy="1733375"/>
          </a:xfrm>
          <a:prstGeom prst="rect">
            <a:avLst/>
          </a:prstGeom>
          <a:noFill/>
          <a:ln>
            <a:noFill/>
          </a:ln>
        </p:spPr>
      </p:pic>
      <p:sp>
        <p:nvSpPr>
          <p:cNvPr id="192" name="Google Shape;192;p28"/>
          <p:cNvSpPr txBox="1"/>
          <p:nvPr/>
        </p:nvSpPr>
        <p:spPr>
          <a:xfrm>
            <a:off x="3802325" y="1308425"/>
            <a:ext cx="882300" cy="6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47A4E7"/>
                </a:solidFill>
                <a:latin typeface="Proxima Nova"/>
                <a:ea typeface="Proxima Nova"/>
                <a:cs typeface="Proxima Nova"/>
                <a:sym typeface="Proxima Nova"/>
              </a:rPr>
              <a:t>Bo</a:t>
            </a:r>
            <a:r>
              <a:rPr lang="en" sz="2400" b="1">
                <a:solidFill>
                  <a:srgbClr val="6AA84F"/>
                </a:solidFill>
                <a:latin typeface="Proxima Nova"/>
                <a:ea typeface="Proxima Nova"/>
                <a:cs typeface="Proxima Nova"/>
                <a:sym typeface="Proxima Nova"/>
              </a:rPr>
              <a:t>th</a:t>
            </a:r>
            <a:endParaRPr sz="2400" b="1">
              <a:solidFill>
                <a:srgbClr val="6AA84F"/>
              </a:solidFill>
              <a:latin typeface="Proxima Nova"/>
              <a:ea typeface="Proxima Nova"/>
              <a:cs typeface="Proxima Nova"/>
              <a:sym typeface="Proxima Nova"/>
            </a:endParaRPr>
          </a:p>
        </p:txBody>
      </p:sp>
      <p:pic>
        <p:nvPicPr>
          <p:cNvPr id="193" name="Google Shape;193;p28"/>
          <p:cNvPicPr preferRelativeResize="0"/>
          <p:nvPr/>
        </p:nvPicPr>
        <p:blipFill>
          <a:blip r:embed="rId4">
            <a:alphaModFix/>
          </a:blip>
          <a:stretch>
            <a:fillRect/>
          </a:stretch>
        </p:blipFill>
        <p:spPr>
          <a:xfrm>
            <a:off x="7646275" y="126150"/>
            <a:ext cx="1343025" cy="49588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29"/>
          <p:cNvPicPr preferRelativeResize="0"/>
          <p:nvPr/>
        </p:nvPicPr>
        <p:blipFill>
          <a:blip r:embed="rId3">
            <a:alphaModFix/>
          </a:blip>
          <a:stretch>
            <a:fillRect/>
          </a:stretch>
        </p:blipFill>
        <p:spPr>
          <a:xfrm>
            <a:off x="7650275" y="59075"/>
            <a:ext cx="1343025" cy="495887"/>
          </a:xfrm>
          <a:prstGeom prst="rect">
            <a:avLst/>
          </a:prstGeom>
          <a:noFill/>
          <a:ln>
            <a:noFill/>
          </a:ln>
        </p:spPr>
      </p:pic>
      <p:sp>
        <p:nvSpPr>
          <p:cNvPr id="199" name="Google Shape;199;p29"/>
          <p:cNvSpPr txBox="1"/>
          <p:nvPr/>
        </p:nvSpPr>
        <p:spPr>
          <a:xfrm>
            <a:off x="231050" y="59038"/>
            <a:ext cx="5404800" cy="49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Proxima Nova"/>
                <a:ea typeface="Proxima Nova"/>
                <a:cs typeface="Proxima Nova"/>
                <a:sym typeface="Proxima Nova"/>
              </a:rPr>
              <a:t>Factors Encouraging Students to Ride</a:t>
            </a:r>
            <a:endParaRPr sz="2400" b="1">
              <a:latin typeface="Proxima Nova"/>
              <a:ea typeface="Proxima Nova"/>
              <a:cs typeface="Proxima Nova"/>
              <a:sym typeface="Proxima Nova"/>
            </a:endParaRPr>
          </a:p>
        </p:txBody>
      </p:sp>
      <p:sp>
        <p:nvSpPr>
          <p:cNvPr id="200" name="Google Shape;200;p29"/>
          <p:cNvSpPr txBox="1"/>
          <p:nvPr/>
        </p:nvSpPr>
        <p:spPr>
          <a:xfrm>
            <a:off x="231050" y="445625"/>
            <a:ext cx="1899600" cy="3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Statistical Analysis</a:t>
            </a:r>
            <a:endParaRPr b="1">
              <a:latin typeface="Proxima Nova"/>
              <a:ea typeface="Proxima Nova"/>
              <a:cs typeface="Proxima Nova"/>
              <a:sym typeface="Proxima Nova"/>
            </a:endParaRPr>
          </a:p>
        </p:txBody>
      </p:sp>
      <p:pic>
        <p:nvPicPr>
          <p:cNvPr id="201" name="Google Shape;201;p29"/>
          <p:cNvPicPr preferRelativeResize="0"/>
          <p:nvPr/>
        </p:nvPicPr>
        <p:blipFill>
          <a:blip r:embed="rId4">
            <a:alphaModFix/>
          </a:blip>
          <a:stretch>
            <a:fillRect/>
          </a:stretch>
        </p:blipFill>
        <p:spPr>
          <a:xfrm>
            <a:off x="152400" y="899525"/>
            <a:ext cx="8839199" cy="3876052"/>
          </a:xfrm>
          <a:prstGeom prst="rect">
            <a:avLst/>
          </a:prstGeom>
          <a:noFill/>
          <a:ln>
            <a:noFill/>
          </a:ln>
        </p:spPr>
      </p:pic>
      <p:sp>
        <p:nvSpPr>
          <p:cNvPr id="202" name="Google Shape;202;p29"/>
          <p:cNvSpPr txBox="1"/>
          <p:nvPr/>
        </p:nvSpPr>
        <p:spPr>
          <a:xfrm>
            <a:off x="7244400" y="794075"/>
            <a:ext cx="1899600" cy="43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rgbClr val="93C47D"/>
                </a:solidFill>
                <a:latin typeface="Proxima Nova"/>
                <a:ea typeface="Proxima Nova"/>
                <a:cs typeface="Proxima Nova"/>
                <a:sym typeface="Proxima Nova"/>
                <a:hlinkClick r:id="rId5" action="ppaction://hlinksldjump"/>
              </a:rPr>
              <a:t>Statistical reasoning</a:t>
            </a:r>
            <a:endParaRPr>
              <a:solidFill>
                <a:srgbClr val="93C47D"/>
              </a:solidFill>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206"/>
        <p:cNvGrpSpPr/>
        <p:nvPr/>
      </p:nvGrpSpPr>
      <p:grpSpPr>
        <a:xfrm>
          <a:off x="0" y="0"/>
          <a:ext cx="0" cy="0"/>
          <a:chOff x="0" y="0"/>
          <a:chExt cx="0" cy="0"/>
        </a:xfrm>
      </p:grpSpPr>
      <p:pic>
        <p:nvPicPr>
          <p:cNvPr id="207" name="Google Shape;207;p30"/>
          <p:cNvPicPr preferRelativeResize="0"/>
          <p:nvPr/>
        </p:nvPicPr>
        <p:blipFill>
          <a:blip r:embed="rId3">
            <a:alphaModFix/>
          </a:blip>
          <a:stretch>
            <a:fillRect/>
          </a:stretch>
        </p:blipFill>
        <p:spPr>
          <a:xfrm>
            <a:off x="841350" y="215875"/>
            <a:ext cx="7461299" cy="4541150"/>
          </a:xfrm>
          <a:prstGeom prst="rect">
            <a:avLst/>
          </a:prstGeom>
          <a:noFill/>
          <a:ln>
            <a:noFill/>
          </a:ln>
        </p:spPr>
      </p:pic>
      <p:sp>
        <p:nvSpPr>
          <p:cNvPr id="208" name="Google Shape;208;p30"/>
          <p:cNvSpPr/>
          <p:nvPr/>
        </p:nvSpPr>
        <p:spPr>
          <a:xfrm>
            <a:off x="2928425" y="1426650"/>
            <a:ext cx="413100" cy="9762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0"/>
          <p:cNvSpPr/>
          <p:nvPr/>
        </p:nvSpPr>
        <p:spPr>
          <a:xfrm>
            <a:off x="938600" y="4251825"/>
            <a:ext cx="6926700" cy="1503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31"/>
          <p:cNvPicPr preferRelativeResize="0"/>
          <p:nvPr/>
        </p:nvPicPr>
        <p:blipFill>
          <a:blip r:embed="rId3">
            <a:alphaModFix/>
          </a:blip>
          <a:stretch>
            <a:fillRect/>
          </a:stretch>
        </p:blipFill>
        <p:spPr>
          <a:xfrm>
            <a:off x="7650275" y="59075"/>
            <a:ext cx="1343025" cy="495887"/>
          </a:xfrm>
          <a:prstGeom prst="rect">
            <a:avLst/>
          </a:prstGeom>
          <a:noFill/>
          <a:ln>
            <a:noFill/>
          </a:ln>
        </p:spPr>
      </p:pic>
      <p:pic>
        <p:nvPicPr>
          <p:cNvPr id="215" name="Google Shape;215;p31"/>
          <p:cNvPicPr preferRelativeResize="0"/>
          <p:nvPr/>
        </p:nvPicPr>
        <p:blipFill>
          <a:blip r:embed="rId4">
            <a:alphaModFix/>
          </a:blip>
          <a:stretch>
            <a:fillRect/>
          </a:stretch>
        </p:blipFill>
        <p:spPr>
          <a:xfrm>
            <a:off x="0" y="905295"/>
            <a:ext cx="9143999" cy="2669309"/>
          </a:xfrm>
          <a:prstGeom prst="rect">
            <a:avLst/>
          </a:prstGeom>
          <a:noFill/>
          <a:ln>
            <a:noFill/>
          </a:ln>
        </p:spPr>
      </p:pic>
      <p:pic>
        <p:nvPicPr>
          <p:cNvPr id="216" name="Google Shape;216;p31"/>
          <p:cNvPicPr preferRelativeResize="0"/>
          <p:nvPr/>
        </p:nvPicPr>
        <p:blipFill>
          <a:blip r:embed="rId5">
            <a:alphaModFix/>
          </a:blip>
          <a:stretch>
            <a:fillRect/>
          </a:stretch>
        </p:blipFill>
        <p:spPr>
          <a:xfrm>
            <a:off x="539425" y="3924950"/>
            <a:ext cx="8065149" cy="594000"/>
          </a:xfrm>
          <a:prstGeom prst="rect">
            <a:avLst/>
          </a:prstGeom>
          <a:noFill/>
          <a:ln>
            <a:noFill/>
          </a:ln>
        </p:spPr>
      </p:pic>
      <p:sp>
        <p:nvSpPr>
          <p:cNvPr id="217" name="Google Shape;217;p31"/>
          <p:cNvSpPr txBox="1"/>
          <p:nvPr/>
        </p:nvSpPr>
        <p:spPr>
          <a:xfrm>
            <a:off x="231050" y="59038"/>
            <a:ext cx="5404800" cy="49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Proxima Nova"/>
                <a:ea typeface="Proxima Nova"/>
                <a:cs typeface="Proxima Nova"/>
                <a:sym typeface="Proxima Nova"/>
              </a:rPr>
              <a:t>Factors Encouraging Students to Ride</a:t>
            </a:r>
            <a:endParaRPr sz="2400" b="1">
              <a:latin typeface="Proxima Nova"/>
              <a:ea typeface="Proxima Nova"/>
              <a:cs typeface="Proxima Nova"/>
              <a:sym typeface="Proxima Nova"/>
            </a:endParaRPr>
          </a:p>
        </p:txBody>
      </p:sp>
      <p:sp>
        <p:nvSpPr>
          <p:cNvPr id="218" name="Google Shape;218;p31"/>
          <p:cNvSpPr txBox="1"/>
          <p:nvPr/>
        </p:nvSpPr>
        <p:spPr>
          <a:xfrm>
            <a:off x="231050" y="445625"/>
            <a:ext cx="1536900" cy="3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Male vs Female</a:t>
            </a:r>
            <a:endParaRPr b="1">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4"/>
          <p:cNvPicPr preferRelativeResize="0"/>
          <p:nvPr/>
        </p:nvPicPr>
        <p:blipFill>
          <a:blip r:embed="rId3">
            <a:alphaModFix/>
          </a:blip>
          <a:stretch>
            <a:fillRect/>
          </a:stretch>
        </p:blipFill>
        <p:spPr>
          <a:xfrm>
            <a:off x="7565900" y="126150"/>
            <a:ext cx="1343025" cy="495887"/>
          </a:xfrm>
          <a:prstGeom prst="rect">
            <a:avLst/>
          </a:prstGeom>
          <a:noFill/>
          <a:ln>
            <a:noFill/>
          </a:ln>
        </p:spPr>
      </p:pic>
      <p:sp>
        <p:nvSpPr>
          <p:cNvPr id="67" name="Google Shape;67;p14"/>
          <p:cNvSpPr txBox="1"/>
          <p:nvPr/>
        </p:nvSpPr>
        <p:spPr>
          <a:xfrm>
            <a:off x="460400" y="126138"/>
            <a:ext cx="2209200" cy="49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Proxima Nova"/>
                <a:ea typeface="Proxima Nova"/>
                <a:cs typeface="Proxima Nova"/>
                <a:sym typeface="Proxima Nova"/>
              </a:rPr>
              <a:t>Overview</a:t>
            </a:r>
            <a:endParaRPr sz="2400" b="1">
              <a:latin typeface="Proxima Nova"/>
              <a:ea typeface="Proxima Nova"/>
              <a:cs typeface="Proxima Nova"/>
              <a:sym typeface="Proxima Nova"/>
            </a:endParaRPr>
          </a:p>
        </p:txBody>
      </p:sp>
      <p:sp>
        <p:nvSpPr>
          <p:cNvPr id="68" name="Google Shape;68;p14"/>
          <p:cNvSpPr txBox="1"/>
          <p:nvPr/>
        </p:nvSpPr>
        <p:spPr>
          <a:xfrm>
            <a:off x="460400" y="1386950"/>
            <a:ext cx="5882100" cy="29025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Font typeface="Proxima Nova"/>
              <a:buChar char="●"/>
            </a:pPr>
            <a:r>
              <a:rPr lang="en" sz="1800" b="1">
                <a:latin typeface="Proxima Nova"/>
                <a:ea typeface="Proxima Nova"/>
                <a:cs typeface="Proxima Nova"/>
                <a:sym typeface="Proxima Nova"/>
              </a:rPr>
              <a:t>Meta Data</a:t>
            </a:r>
            <a:endParaRPr sz="1800" b="1">
              <a:latin typeface="Proxima Nova"/>
              <a:ea typeface="Proxima Nova"/>
              <a:cs typeface="Proxima Nova"/>
              <a:sym typeface="Proxima Nova"/>
            </a:endParaRPr>
          </a:p>
          <a:p>
            <a:pPr marL="457200" lvl="0" indent="-342900" algn="l" rtl="0">
              <a:lnSpc>
                <a:spcPct val="150000"/>
              </a:lnSpc>
              <a:spcBef>
                <a:spcPts val="0"/>
              </a:spcBef>
              <a:spcAft>
                <a:spcPts val="0"/>
              </a:spcAft>
              <a:buSzPts val="1800"/>
              <a:buFont typeface="Proxima Nova"/>
              <a:buChar char="●"/>
            </a:pPr>
            <a:r>
              <a:rPr lang="en" sz="1800" b="1">
                <a:latin typeface="Proxima Nova"/>
                <a:ea typeface="Proxima Nova"/>
                <a:cs typeface="Proxima Nova"/>
                <a:sym typeface="Proxima Nova"/>
              </a:rPr>
              <a:t>Demographic Information</a:t>
            </a:r>
            <a:endParaRPr sz="1800" b="1">
              <a:latin typeface="Proxima Nova"/>
              <a:ea typeface="Proxima Nova"/>
              <a:cs typeface="Proxima Nova"/>
              <a:sym typeface="Proxima Nova"/>
            </a:endParaRPr>
          </a:p>
          <a:p>
            <a:pPr marL="457200" lvl="0" indent="-342900" algn="l" rtl="0">
              <a:lnSpc>
                <a:spcPct val="150000"/>
              </a:lnSpc>
              <a:spcBef>
                <a:spcPts val="0"/>
              </a:spcBef>
              <a:spcAft>
                <a:spcPts val="0"/>
              </a:spcAft>
              <a:buSzPts val="1800"/>
              <a:buFont typeface="Proxima Nova"/>
              <a:buChar char="●"/>
            </a:pPr>
            <a:r>
              <a:rPr lang="en" sz="1800" b="1">
                <a:latin typeface="Proxima Nova"/>
                <a:ea typeface="Proxima Nova"/>
                <a:cs typeface="Proxima Nova"/>
                <a:sym typeface="Proxima Nova"/>
              </a:rPr>
              <a:t>General Insight with All Transportation Means</a:t>
            </a:r>
            <a:endParaRPr sz="1800" b="1">
              <a:latin typeface="Proxima Nova"/>
              <a:ea typeface="Proxima Nova"/>
              <a:cs typeface="Proxima Nova"/>
              <a:sym typeface="Proxima Nova"/>
            </a:endParaRPr>
          </a:p>
          <a:p>
            <a:pPr marL="457200" lvl="0" indent="-342900" algn="l" rtl="0">
              <a:lnSpc>
                <a:spcPct val="150000"/>
              </a:lnSpc>
              <a:spcBef>
                <a:spcPts val="0"/>
              </a:spcBef>
              <a:spcAft>
                <a:spcPts val="0"/>
              </a:spcAft>
              <a:buSzPts val="1800"/>
              <a:buFont typeface="Proxima Nova"/>
              <a:buChar char="●"/>
            </a:pPr>
            <a:r>
              <a:rPr lang="en" sz="1800" b="1">
                <a:latin typeface="Proxima Nova"/>
                <a:ea typeface="Proxima Nova"/>
                <a:cs typeface="Proxima Nova"/>
                <a:sym typeface="Proxima Nova"/>
              </a:rPr>
              <a:t>Insights from Students Who Have Used Before</a:t>
            </a:r>
            <a:endParaRPr sz="1800" b="1">
              <a:latin typeface="Proxima Nova"/>
              <a:ea typeface="Proxima Nova"/>
              <a:cs typeface="Proxima Nova"/>
              <a:sym typeface="Proxima Nova"/>
            </a:endParaRPr>
          </a:p>
          <a:p>
            <a:pPr marL="457200" lvl="0" indent="-342900" algn="l" rtl="0">
              <a:lnSpc>
                <a:spcPct val="150000"/>
              </a:lnSpc>
              <a:spcBef>
                <a:spcPts val="0"/>
              </a:spcBef>
              <a:spcAft>
                <a:spcPts val="0"/>
              </a:spcAft>
              <a:buSzPts val="1800"/>
              <a:buFont typeface="Proxima Nova"/>
              <a:buChar char="●"/>
            </a:pPr>
            <a:r>
              <a:rPr lang="en" sz="1800" b="1">
                <a:latin typeface="Proxima Nova"/>
                <a:ea typeface="Proxima Nova"/>
                <a:cs typeface="Proxima Nova"/>
                <a:sym typeface="Proxima Nova"/>
              </a:rPr>
              <a:t>Insights from Students Who Haven’t Used Before</a:t>
            </a:r>
            <a:endParaRPr sz="1800" b="1">
              <a:latin typeface="Proxima Nova"/>
              <a:ea typeface="Proxima Nova"/>
              <a:cs typeface="Proxima Nova"/>
              <a:sym typeface="Proxima Nova"/>
            </a:endParaRPr>
          </a:p>
          <a:p>
            <a:pPr marL="457200" lvl="0" indent="-342900" algn="l" rtl="0">
              <a:lnSpc>
                <a:spcPct val="150000"/>
              </a:lnSpc>
              <a:spcBef>
                <a:spcPts val="0"/>
              </a:spcBef>
              <a:spcAft>
                <a:spcPts val="0"/>
              </a:spcAft>
              <a:buSzPts val="1800"/>
              <a:buFont typeface="Proxima Nova"/>
              <a:buChar char="●"/>
            </a:pPr>
            <a:r>
              <a:rPr lang="en" sz="1800" b="1">
                <a:latin typeface="Proxima Nova"/>
                <a:ea typeface="Proxima Nova"/>
                <a:cs typeface="Proxima Nova"/>
                <a:sym typeface="Proxima Nova"/>
              </a:rPr>
              <a:t>Insights from Both Groups of Students</a:t>
            </a:r>
            <a:endParaRPr sz="1800" b="1">
              <a:latin typeface="Proxima Nova"/>
              <a:ea typeface="Proxima Nova"/>
              <a:cs typeface="Proxima Nova"/>
              <a:sym typeface="Proxima Nova"/>
            </a:endParaRPr>
          </a:p>
          <a:p>
            <a:pPr marL="457200" lvl="0" indent="-342900" algn="l" rtl="0">
              <a:lnSpc>
                <a:spcPct val="150000"/>
              </a:lnSpc>
              <a:spcBef>
                <a:spcPts val="0"/>
              </a:spcBef>
              <a:spcAft>
                <a:spcPts val="0"/>
              </a:spcAft>
              <a:buSzPts val="1800"/>
              <a:buFont typeface="Proxima Nova"/>
              <a:buChar char="●"/>
            </a:pPr>
            <a:r>
              <a:rPr lang="en" sz="1800" b="1">
                <a:latin typeface="Proxima Nova"/>
                <a:ea typeface="Proxima Nova"/>
                <a:cs typeface="Proxima Nova"/>
                <a:sym typeface="Proxima Nova"/>
              </a:rPr>
              <a:t>Recommendations</a:t>
            </a:r>
            <a:endParaRPr sz="1800" b="1">
              <a:latin typeface="Proxima Nova"/>
              <a:ea typeface="Proxima Nova"/>
              <a:cs typeface="Proxima Nova"/>
              <a:sym typeface="Proxima Nova"/>
            </a:endParaRPr>
          </a:p>
          <a:p>
            <a:pPr marL="0" lvl="0" indent="0" algn="l" rtl="0">
              <a:spcBef>
                <a:spcPts val="0"/>
              </a:spcBef>
              <a:spcAft>
                <a:spcPts val="0"/>
              </a:spcAft>
              <a:buNone/>
            </a:pPr>
            <a:endParaRPr b="1">
              <a:latin typeface="Proxima Nova"/>
              <a:ea typeface="Proxima Nova"/>
              <a:cs typeface="Proxima Nova"/>
              <a:sym typeface="Proxima Nova"/>
            </a:endParaRPr>
          </a:p>
        </p:txBody>
      </p:sp>
      <p:sp>
        <p:nvSpPr>
          <p:cNvPr id="69" name="Google Shape;69;p14"/>
          <p:cNvSpPr txBox="1"/>
          <p:nvPr/>
        </p:nvSpPr>
        <p:spPr>
          <a:xfrm>
            <a:off x="460400" y="669150"/>
            <a:ext cx="8683500" cy="38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latin typeface="Proxima Nova"/>
                <a:ea typeface="Proxima Nova"/>
                <a:cs typeface="Proxima Nova"/>
                <a:sym typeface="Proxima Nova"/>
              </a:rPr>
              <a:t>Managerial Decision Problem: Increase usage of Lime Electric Scooter at UCSD</a:t>
            </a:r>
            <a:endParaRPr sz="1800" b="1">
              <a:solidFill>
                <a:schemeClr val="dk2"/>
              </a:solidFill>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2"/>
          <p:cNvSpPr txBox="1"/>
          <p:nvPr/>
        </p:nvSpPr>
        <p:spPr>
          <a:xfrm>
            <a:off x="260400" y="126138"/>
            <a:ext cx="6711600" cy="49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Proxima Nova"/>
                <a:ea typeface="Proxima Nova"/>
                <a:cs typeface="Proxima Nova"/>
                <a:sym typeface="Proxima Nova"/>
              </a:rPr>
              <a:t>Recommendation 1</a:t>
            </a:r>
            <a:endParaRPr sz="2400" b="1">
              <a:latin typeface="Proxima Nova"/>
              <a:ea typeface="Proxima Nova"/>
              <a:cs typeface="Proxima Nova"/>
              <a:sym typeface="Proxima Nova"/>
            </a:endParaRPr>
          </a:p>
        </p:txBody>
      </p:sp>
      <p:pic>
        <p:nvPicPr>
          <p:cNvPr id="224" name="Google Shape;224;p32"/>
          <p:cNvPicPr preferRelativeResize="0"/>
          <p:nvPr/>
        </p:nvPicPr>
        <p:blipFill>
          <a:blip r:embed="rId3">
            <a:alphaModFix/>
          </a:blip>
          <a:stretch>
            <a:fillRect/>
          </a:stretch>
        </p:blipFill>
        <p:spPr>
          <a:xfrm>
            <a:off x="7565900" y="126150"/>
            <a:ext cx="1343025" cy="495887"/>
          </a:xfrm>
          <a:prstGeom prst="rect">
            <a:avLst/>
          </a:prstGeom>
          <a:noFill/>
          <a:ln>
            <a:noFill/>
          </a:ln>
        </p:spPr>
      </p:pic>
      <p:sp>
        <p:nvSpPr>
          <p:cNvPr id="225" name="Google Shape;225;p32"/>
          <p:cNvSpPr txBox="1"/>
          <p:nvPr/>
        </p:nvSpPr>
        <p:spPr>
          <a:xfrm>
            <a:off x="260400" y="679475"/>
            <a:ext cx="2913300" cy="3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latin typeface="Proxima Nova"/>
                <a:ea typeface="Proxima Nova"/>
                <a:cs typeface="Proxima Nova"/>
                <a:sym typeface="Proxima Nova"/>
              </a:rPr>
              <a:t>Change Pricing Strategy</a:t>
            </a:r>
            <a:endParaRPr sz="1800" b="1">
              <a:solidFill>
                <a:schemeClr val="dk2"/>
              </a:solidFill>
              <a:latin typeface="Proxima Nova"/>
              <a:ea typeface="Proxima Nova"/>
              <a:cs typeface="Proxima Nova"/>
              <a:sym typeface="Proxima Nova"/>
            </a:endParaRPr>
          </a:p>
        </p:txBody>
      </p:sp>
      <p:sp>
        <p:nvSpPr>
          <p:cNvPr id="226" name="Google Shape;226;p32"/>
          <p:cNvSpPr txBox="1"/>
          <p:nvPr/>
        </p:nvSpPr>
        <p:spPr>
          <a:xfrm>
            <a:off x="183425" y="1201725"/>
            <a:ext cx="7591500" cy="21639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Font typeface="Proxima Nova"/>
              <a:buChar char="●"/>
            </a:pPr>
            <a:r>
              <a:rPr lang="en" sz="1800" b="1">
                <a:latin typeface="Proxima Nova"/>
                <a:ea typeface="Proxima Nova"/>
                <a:cs typeface="Proxima Nova"/>
                <a:sym typeface="Proxima Nova"/>
              </a:rPr>
              <a:t>Net cost for user = Base fare + (Cost per minute * time in ride) + (Cost per mile * ride distance)</a:t>
            </a:r>
            <a:endParaRPr b="1">
              <a:latin typeface="Proxima Nova"/>
              <a:ea typeface="Proxima Nova"/>
              <a:cs typeface="Proxima Nova"/>
              <a:sym typeface="Proxima Nova"/>
            </a:endParaRPr>
          </a:p>
          <a:p>
            <a:pPr marL="0" lvl="0" indent="457200" algn="l" rtl="0">
              <a:lnSpc>
                <a:spcPct val="100000"/>
              </a:lnSpc>
              <a:spcBef>
                <a:spcPts val="1600"/>
              </a:spcBef>
              <a:spcAft>
                <a:spcPts val="1600"/>
              </a:spcAft>
              <a:buNone/>
            </a:pPr>
            <a:r>
              <a:rPr lang="en" b="1">
                <a:latin typeface="Proxima Nova"/>
                <a:ea typeface="Proxima Nova"/>
                <a:cs typeface="Proxima Nova"/>
                <a:sym typeface="Proxima Nova"/>
              </a:rPr>
              <a:t>- More reasonable and safer</a:t>
            </a:r>
            <a:endParaRPr b="1">
              <a:latin typeface="Proxima Nova"/>
              <a:ea typeface="Proxima Nova"/>
              <a:cs typeface="Proxima Nova"/>
              <a:sym typeface="Proxima Nova"/>
            </a:endParaRPr>
          </a:p>
        </p:txBody>
      </p:sp>
      <p:pic>
        <p:nvPicPr>
          <p:cNvPr id="227" name="Google Shape;227;p32"/>
          <p:cNvPicPr preferRelativeResize="0"/>
          <p:nvPr/>
        </p:nvPicPr>
        <p:blipFill>
          <a:blip r:embed="rId4">
            <a:alphaModFix/>
          </a:blip>
          <a:stretch>
            <a:fillRect/>
          </a:stretch>
        </p:blipFill>
        <p:spPr>
          <a:xfrm>
            <a:off x="2346326" y="2401063"/>
            <a:ext cx="4053925" cy="2462875"/>
          </a:xfrm>
          <a:prstGeom prst="rect">
            <a:avLst/>
          </a:prstGeom>
          <a:noFill/>
          <a:ln>
            <a:noFill/>
          </a:ln>
        </p:spPr>
      </p:pic>
      <p:sp>
        <p:nvSpPr>
          <p:cNvPr id="228" name="Google Shape;228;p32"/>
          <p:cNvSpPr/>
          <p:nvPr/>
        </p:nvSpPr>
        <p:spPr>
          <a:xfrm>
            <a:off x="2245100" y="2380900"/>
            <a:ext cx="4343100" cy="25032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3"/>
          <p:cNvSpPr txBox="1"/>
          <p:nvPr/>
        </p:nvSpPr>
        <p:spPr>
          <a:xfrm>
            <a:off x="260400" y="126138"/>
            <a:ext cx="6711600" cy="49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Proxima Nova"/>
                <a:ea typeface="Proxima Nova"/>
                <a:cs typeface="Proxima Nova"/>
                <a:sym typeface="Proxima Nova"/>
              </a:rPr>
              <a:t>Recommendation 2</a:t>
            </a:r>
            <a:endParaRPr sz="2400" b="1">
              <a:latin typeface="Proxima Nova"/>
              <a:ea typeface="Proxima Nova"/>
              <a:cs typeface="Proxima Nova"/>
              <a:sym typeface="Proxima Nova"/>
            </a:endParaRPr>
          </a:p>
        </p:txBody>
      </p:sp>
      <p:pic>
        <p:nvPicPr>
          <p:cNvPr id="234" name="Google Shape;234;p33"/>
          <p:cNvPicPr preferRelativeResize="0"/>
          <p:nvPr/>
        </p:nvPicPr>
        <p:blipFill>
          <a:blip r:embed="rId3">
            <a:alphaModFix/>
          </a:blip>
          <a:stretch>
            <a:fillRect/>
          </a:stretch>
        </p:blipFill>
        <p:spPr>
          <a:xfrm>
            <a:off x="7565900" y="126150"/>
            <a:ext cx="1343025" cy="495887"/>
          </a:xfrm>
          <a:prstGeom prst="rect">
            <a:avLst/>
          </a:prstGeom>
          <a:noFill/>
          <a:ln>
            <a:noFill/>
          </a:ln>
        </p:spPr>
      </p:pic>
      <p:sp>
        <p:nvSpPr>
          <p:cNvPr id="235" name="Google Shape;235;p33"/>
          <p:cNvSpPr txBox="1"/>
          <p:nvPr/>
        </p:nvSpPr>
        <p:spPr>
          <a:xfrm>
            <a:off x="260400" y="679475"/>
            <a:ext cx="2913300" cy="3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latin typeface="Proxima Nova"/>
                <a:ea typeface="Proxima Nova"/>
                <a:cs typeface="Proxima Nova"/>
                <a:sym typeface="Proxima Nova"/>
              </a:rPr>
              <a:t>Provide Safety Equipment</a:t>
            </a:r>
            <a:endParaRPr sz="1800" b="1">
              <a:solidFill>
                <a:schemeClr val="dk2"/>
              </a:solidFill>
              <a:latin typeface="Proxima Nova"/>
              <a:ea typeface="Proxima Nova"/>
              <a:cs typeface="Proxima Nova"/>
              <a:sym typeface="Proxima Nova"/>
            </a:endParaRPr>
          </a:p>
        </p:txBody>
      </p:sp>
      <p:sp>
        <p:nvSpPr>
          <p:cNvPr id="236" name="Google Shape;236;p33"/>
          <p:cNvSpPr txBox="1"/>
          <p:nvPr/>
        </p:nvSpPr>
        <p:spPr>
          <a:xfrm>
            <a:off x="759600" y="2059675"/>
            <a:ext cx="7624800" cy="14601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Font typeface="Proxima Nova"/>
              <a:buChar char="●"/>
            </a:pPr>
            <a:r>
              <a:rPr lang="en" sz="1800" b="1">
                <a:latin typeface="Proxima Nova"/>
                <a:ea typeface="Proxima Nova"/>
                <a:cs typeface="Proxima Nova"/>
                <a:sym typeface="Proxima Nova"/>
              </a:rPr>
              <a:t>Provide helmet for each scooter in UCSD.</a:t>
            </a:r>
            <a:endParaRPr sz="1800" b="1">
              <a:latin typeface="Proxima Nova"/>
              <a:ea typeface="Proxima Nova"/>
              <a:cs typeface="Proxima Nova"/>
              <a:sym typeface="Proxima Nova"/>
            </a:endParaRPr>
          </a:p>
          <a:p>
            <a:pPr marL="457200" lvl="0" indent="-342900" algn="l" rtl="0">
              <a:lnSpc>
                <a:spcPct val="150000"/>
              </a:lnSpc>
              <a:spcBef>
                <a:spcPts val="0"/>
              </a:spcBef>
              <a:spcAft>
                <a:spcPts val="0"/>
              </a:spcAft>
              <a:buSzPts val="1800"/>
              <a:buFont typeface="Proxima Nova"/>
              <a:buChar char="●"/>
            </a:pPr>
            <a:r>
              <a:rPr lang="en" sz="1800" b="1">
                <a:latin typeface="Proxima Nova"/>
                <a:ea typeface="Proxima Nova"/>
                <a:cs typeface="Proxima Nova"/>
                <a:sym typeface="Proxima Nova"/>
              </a:rPr>
              <a:t>Require that the ride ends only if helmet is properly returned. Otherwise, users will be charged more based on the pricing policy.</a:t>
            </a:r>
            <a:endParaRPr sz="1800" b="1">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4"/>
          <p:cNvSpPr txBox="1"/>
          <p:nvPr/>
        </p:nvSpPr>
        <p:spPr>
          <a:xfrm>
            <a:off x="260400" y="126138"/>
            <a:ext cx="6711600" cy="49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Proxima Nova"/>
                <a:ea typeface="Proxima Nova"/>
                <a:cs typeface="Proxima Nova"/>
                <a:sym typeface="Proxima Nova"/>
              </a:rPr>
              <a:t>Recommendation 3</a:t>
            </a:r>
            <a:endParaRPr sz="2400" b="1">
              <a:latin typeface="Proxima Nova"/>
              <a:ea typeface="Proxima Nova"/>
              <a:cs typeface="Proxima Nova"/>
              <a:sym typeface="Proxima Nova"/>
            </a:endParaRPr>
          </a:p>
        </p:txBody>
      </p:sp>
      <p:pic>
        <p:nvPicPr>
          <p:cNvPr id="242" name="Google Shape;242;p34"/>
          <p:cNvPicPr preferRelativeResize="0"/>
          <p:nvPr/>
        </p:nvPicPr>
        <p:blipFill>
          <a:blip r:embed="rId3">
            <a:alphaModFix/>
          </a:blip>
          <a:stretch>
            <a:fillRect/>
          </a:stretch>
        </p:blipFill>
        <p:spPr>
          <a:xfrm>
            <a:off x="7565900" y="126150"/>
            <a:ext cx="1343025" cy="495887"/>
          </a:xfrm>
          <a:prstGeom prst="rect">
            <a:avLst/>
          </a:prstGeom>
          <a:noFill/>
          <a:ln>
            <a:noFill/>
          </a:ln>
        </p:spPr>
      </p:pic>
      <p:sp>
        <p:nvSpPr>
          <p:cNvPr id="243" name="Google Shape;243;p34"/>
          <p:cNvSpPr txBox="1"/>
          <p:nvPr/>
        </p:nvSpPr>
        <p:spPr>
          <a:xfrm>
            <a:off x="260400" y="679475"/>
            <a:ext cx="3456600" cy="3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latin typeface="Proxima Nova"/>
                <a:ea typeface="Proxima Nova"/>
                <a:cs typeface="Proxima Nova"/>
                <a:sym typeface="Proxima Nova"/>
              </a:rPr>
              <a:t>Implement Promotion Strategy</a:t>
            </a:r>
            <a:endParaRPr sz="1800" b="1">
              <a:solidFill>
                <a:schemeClr val="dk2"/>
              </a:solidFill>
              <a:latin typeface="Proxima Nova"/>
              <a:ea typeface="Proxima Nova"/>
              <a:cs typeface="Proxima Nova"/>
              <a:sym typeface="Proxima Nova"/>
            </a:endParaRPr>
          </a:p>
        </p:txBody>
      </p:sp>
      <p:sp>
        <p:nvSpPr>
          <p:cNvPr id="244" name="Google Shape;244;p34"/>
          <p:cNvSpPr txBox="1"/>
          <p:nvPr/>
        </p:nvSpPr>
        <p:spPr>
          <a:xfrm>
            <a:off x="1786200" y="1623525"/>
            <a:ext cx="5571600" cy="23133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Font typeface="Proxima Nova"/>
              <a:buChar char="●"/>
            </a:pPr>
            <a:r>
              <a:rPr lang="en" sz="1800" b="1">
                <a:latin typeface="Proxima Nova"/>
                <a:ea typeface="Proxima Nova"/>
                <a:cs typeface="Proxima Nova"/>
                <a:sym typeface="Proxima Nova"/>
              </a:rPr>
              <a:t>First trial is free.</a:t>
            </a:r>
            <a:endParaRPr sz="1800" b="1">
              <a:latin typeface="Proxima Nova"/>
              <a:ea typeface="Proxima Nova"/>
              <a:cs typeface="Proxima Nova"/>
              <a:sym typeface="Proxima Nova"/>
            </a:endParaRPr>
          </a:p>
          <a:p>
            <a:pPr marL="457200" lvl="0" indent="-342900" algn="l" rtl="0">
              <a:lnSpc>
                <a:spcPct val="150000"/>
              </a:lnSpc>
              <a:spcBef>
                <a:spcPts val="0"/>
              </a:spcBef>
              <a:spcAft>
                <a:spcPts val="0"/>
              </a:spcAft>
              <a:buSzPts val="1800"/>
              <a:buFont typeface="Proxima Nova"/>
              <a:buChar char="●"/>
            </a:pPr>
            <a:r>
              <a:rPr lang="en" sz="1800" b="1">
                <a:latin typeface="Proxima Nova"/>
                <a:ea typeface="Proxima Nova"/>
                <a:cs typeface="Proxima Nova"/>
                <a:sym typeface="Proxima Nova"/>
              </a:rPr>
              <a:t>Establish partnership with UCSD.</a:t>
            </a:r>
            <a:endParaRPr sz="1800" b="1">
              <a:latin typeface="Proxima Nova"/>
              <a:ea typeface="Proxima Nova"/>
              <a:cs typeface="Proxima Nova"/>
              <a:sym typeface="Proxima Nova"/>
            </a:endParaRPr>
          </a:p>
          <a:p>
            <a:pPr marL="457200" marR="0" lvl="0" indent="0" algn="l" rtl="0">
              <a:lnSpc>
                <a:spcPct val="150000"/>
              </a:lnSpc>
              <a:spcBef>
                <a:spcPts val="0"/>
              </a:spcBef>
              <a:spcAft>
                <a:spcPts val="0"/>
              </a:spcAft>
              <a:buNone/>
            </a:pPr>
            <a:r>
              <a:rPr lang="en" sz="1800" b="1">
                <a:latin typeface="Proxima Nova"/>
                <a:ea typeface="Proxima Nova"/>
                <a:cs typeface="Proxima Nova"/>
                <a:sym typeface="Proxima Nova"/>
              </a:rPr>
              <a:t>- </a:t>
            </a:r>
            <a:r>
              <a:rPr lang="en" b="1">
                <a:latin typeface="Proxima Nova"/>
                <a:ea typeface="Proxima Nova"/>
                <a:cs typeface="Proxima Nova"/>
                <a:sym typeface="Proxima Nova"/>
              </a:rPr>
              <a:t>MTS: buy quarterly pass to ride scooters.</a:t>
            </a:r>
            <a:endParaRPr b="1">
              <a:latin typeface="Proxima Nova"/>
              <a:ea typeface="Proxima Nova"/>
              <a:cs typeface="Proxima Nova"/>
              <a:sym typeface="Proxima Nova"/>
            </a:endParaRPr>
          </a:p>
          <a:p>
            <a:pPr marL="457200" marR="0" lvl="0" indent="0" algn="l" rtl="0">
              <a:lnSpc>
                <a:spcPct val="150000"/>
              </a:lnSpc>
              <a:spcBef>
                <a:spcPts val="0"/>
              </a:spcBef>
              <a:spcAft>
                <a:spcPts val="0"/>
              </a:spcAft>
              <a:buNone/>
            </a:pPr>
            <a:r>
              <a:rPr lang="en" b="1">
                <a:latin typeface="Proxima Nova"/>
                <a:ea typeface="Proxima Nova"/>
                <a:cs typeface="Proxima Nova"/>
                <a:sym typeface="Proxima Nova"/>
              </a:rPr>
              <a:t>- Lyft: get $ cash back for each 10 rides, $60 Lyft FLEX</a:t>
            </a:r>
            <a:endParaRPr b="1">
              <a:latin typeface="Proxima Nova"/>
              <a:ea typeface="Proxima Nova"/>
              <a:cs typeface="Proxima Nova"/>
              <a:sym typeface="Proxima Nova"/>
            </a:endParaRPr>
          </a:p>
          <a:p>
            <a:pPr marL="457200" marR="0" lvl="0" indent="0" algn="l" rtl="0">
              <a:lnSpc>
                <a:spcPct val="150000"/>
              </a:lnSpc>
              <a:spcBef>
                <a:spcPts val="0"/>
              </a:spcBef>
              <a:spcAft>
                <a:spcPts val="0"/>
              </a:spcAft>
              <a:buNone/>
            </a:pPr>
            <a:r>
              <a:rPr lang="en" b="1">
                <a:latin typeface="Proxima Nova"/>
                <a:ea typeface="Proxima Nova"/>
                <a:cs typeface="Proxima Nova"/>
                <a:sym typeface="Proxima Nova"/>
              </a:rPr>
              <a:t>  Shared Credit Package = $50 (20% bonus)</a:t>
            </a:r>
            <a:endParaRPr b="1">
              <a:latin typeface="Proxima Nova"/>
              <a:ea typeface="Proxima Nova"/>
              <a:cs typeface="Proxima Nova"/>
              <a:sym typeface="Proxima Nova"/>
            </a:endParaRPr>
          </a:p>
          <a:p>
            <a:pPr marL="457200" lvl="0" indent="-342900" algn="l" rtl="0">
              <a:lnSpc>
                <a:spcPct val="150000"/>
              </a:lnSpc>
              <a:spcBef>
                <a:spcPts val="0"/>
              </a:spcBef>
              <a:spcAft>
                <a:spcPts val="0"/>
              </a:spcAft>
              <a:buSzPts val="1800"/>
              <a:buFont typeface="Proxima Nova"/>
              <a:buChar char="●"/>
            </a:pPr>
            <a:r>
              <a:rPr lang="en" sz="1800" b="1">
                <a:latin typeface="Proxima Nova"/>
                <a:ea typeface="Proxima Nova"/>
                <a:cs typeface="Proxima Nova"/>
                <a:sym typeface="Proxima Nova"/>
              </a:rPr>
              <a:t>Offer discount for pair riding and/or referring.</a:t>
            </a:r>
            <a:endParaRPr sz="1800" b="1">
              <a:latin typeface="Proxima Nova"/>
              <a:ea typeface="Proxima Nova"/>
              <a:cs typeface="Proxima Nova"/>
              <a:sym typeface="Proxima Nova"/>
            </a:endParaRPr>
          </a:p>
          <a:p>
            <a:pPr marL="0" lvl="0" indent="0" algn="l" rtl="0">
              <a:spcBef>
                <a:spcPts val="0"/>
              </a:spcBef>
              <a:spcAft>
                <a:spcPts val="0"/>
              </a:spcAft>
              <a:buNone/>
            </a:pPr>
            <a:endParaRPr b="1">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5"/>
          <p:cNvSpPr txBox="1"/>
          <p:nvPr/>
        </p:nvSpPr>
        <p:spPr>
          <a:xfrm>
            <a:off x="260400" y="126138"/>
            <a:ext cx="6711600" cy="49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Proxima Nova"/>
                <a:ea typeface="Proxima Nova"/>
                <a:cs typeface="Proxima Nova"/>
                <a:sym typeface="Proxima Nova"/>
              </a:rPr>
              <a:t>Recommendation 4</a:t>
            </a:r>
            <a:endParaRPr sz="2400" b="1">
              <a:latin typeface="Proxima Nova"/>
              <a:ea typeface="Proxima Nova"/>
              <a:cs typeface="Proxima Nova"/>
              <a:sym typeface="Proxima Nova"/>
            </a:endParaRPr>
          </a:p>
        </p:txBody>
      </p:sp>
      <p:pic>
        <p:nvPicPr>
          <p:cNvPr id="250" name="Google Shape;250;p35"/>
          <p:cNvPicPr preferRelativeResize="0"/>
          <p:nvPr/>
        </p:nvPicPr>
        <p:blipFill>
          <a:blip r:embed="rId3">
            <a:alphaModFix/>
          </a:blip>
          <a:stretch>
            <a:fillRect/>
          </a:stretch>
        </p:blipFill>
        <p:spPr>
          <a:xfrm>
            <a:off x="7565900" y="126150"/>
            <a:ext cx="1343025" cy="495887"/>
          </a:xfrm>
          <a:prstGeom prst="rect">
            <a:avLst/>
          </a:prstGeom>
          <a:noFill/>
          <a:ln>
            <a:noFill/>
          </a:ln>
        </p:spPr>
      </p:pic>
      <p:sp>
        <p:nvSpPr>
          <p:cNvPr id="251" name="Google Shape;251;p35"/>
          <p:cNvSpPr txBox="1"/>
          <p:nvPr/>
        </p:nvSpPr>
        <p:spPr>
          <a:xfrm>
            <a:off x="260400" y="679475"/>
            <a:ext cx="3456600" cy="3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latin typeface="Proxima Nova"/>
                <a:ea typeface="Proxima Nova"/>
                <a:cs typeface="Proxima Nova"/>
                <a:sym typeface="Proxima Nova"/>
              </a:rPr>
              <a:t>Provide Instructions</a:t>
            </a:r>
            <a:endParaRPr sz="1800" b="1">
              <a:solidFill>
                <a:schemeClr val="dk2"/>
              </a:solidFill>
              <a:latin typeface="Proxima Nova"/>
              <a:ea typeface="Proxima Nova"/>
              <a:cs typeface="Proxima Nova"/>
              <a:sym typeface="Proxima Nova"/>
            </a:endParaRPr>
          </a:p>
        </p:txBody>
      </p:sp>
      <p:sp>
        <p:nvSpPr>
          <p:cNvPr id="252" name="Google Shape;252;p35"/>
          <p:cNvSpPr txBox="1"/>
          <p:nvPr/>
        </p:nvSpPr>
        <p:spPr>
          <a:xfrm>
            <a:off x="202000" y="1587200"/>
            <a:ext cx="3748200" cy="25317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Font typeface="Proxima Nova"/>
              <a:buChar char="●"/>
            </a:pPr>
            <a:r>
              <a:rPr lang="en" sz="1800" b="1">
                <a:latin typeface="Proxima Nova"/>
                <a:ea typeface="Proxima Nova"/>
                <a:cs typeface="Proxima Nova"/>
                <a:sym typeface="Proxima Nova"/>
              </a:rPr>
              <a:t>Construct easy-to-find instructions with vivid visualizations on mobile APP. </a:t>
            </a:r>
            <a:endParaRPr sz="1800" b="1">
              <a:latin typeface="Proxima Nova"/>
              <a:ea typeface="Proxima Nova"/>
              <a:cs typeface="Proxima Nova"/>
              <a:sym typeface="Proxima Nova"/>
            </a:endParaRPr>
          </a:p>
          <a:p>
            <a:pPr marL="457200" lvl="0" indent="-342900" algn="l" rtl="0">
              <a:lnSpc>
                <a:spcPct val="150000"/>
              </a:lnSpc>
              <a:spcBef>
                <a:spcPts val="0"/>
              </a:spcBef>
              <a:spcAft>
                <a:spcPts val="0"/>
              </a:spcAft>
              <a:buSzPts val="1800"/>
              <a:buFont typeface="Proxima Nova"/>
              <a:buChar char="●"/>
            </a:pPr>
            <a:r>
              <a:rPr lang="en" sz="1800" b="1">
                <a:latin typeface="Proxima Nova"/>
                <a:ea typeface="Proxima Nova"/>
                <a:cs typeface="Proxima Nova"/>
                <a:sym typeface="Proxima Nova"/>
              </a:rPr>
              <a:t>Distribute flyers with these instructions at the beginning of each quarter.</a:t>
            </a:r>
            <a:endParaRPr sz="1800" b="1">
              <a:latin typeface="Proxima Nova"/>
              <a:ea typeface="Proxima Nova"/>
              <a:cs typeface="Proxima Nova"/>
              <a:sym typeface="Proxima Nova"/>
            </a:endParaRPr>
          </a:p>
          <a:p>
            <a:pPr marL="0" lvl="0" indent="0" algn="l" rtl="0">
              <a:spcBef>
                <a:spcPts val="0"/>
              </a:spcBef>
              <a:spcAft>
                <a:spcPts val="0"/>
              </a:spcAft>
              <a:buNone/>
            </a:pPr>
            <a:endParaRPr b="1">
              <a:latin typeface="Proxima Nova"/>
              <a:ea typeface="Proxima Nova"/>
              <a:cs typeface="Proxima Nova"/>
              <a:sym typeface="Proxima Nova"/>
            </a:endParaRPr>
          </a:p>
        </p:txBody>
      </p:sp>
      <p:pic>
        <p:nvPicPr>
          <p:cNvPr id="253" name="Google Shape;253;p35"/>
          <p:cNvPicPr preferRelativeResize="0"/>
          <p:nvPr/>
        </p:nvPicPr>
        <p:blipFill rotWithShape="1">
          <a:blip r:embed="rId4">
            <a:alphaModFix/>
          </a:blip>
          <a:srcRect t="2448"/>
          <a:stretch/>
        </p:blipFill>
        <p:spPr>
          <a:xfrm>
            <a:off x="6539400" y="860424"/>
            <a:ext cx="2292100" cy="3974900"/>
          </a:xfrm>
          <a:prstGeom prst="rect">
            <a:avLst/>
          </a:prstGeom>
          <a:noFill/>
          <a:ln>
            <a:noFill/>
          </a:ln>
        </p:spPr>
      </p:pic>
      <p:pic>
        <p:nvPicPr>
          <p:cNvPr id="254" name="Google Shape;254;p35"/>
          <p:cNvPicPr preferRelativeResize="0"/>
          <p:nvPr/>
        </p:nvPicPr>
        <p:blipFill rotWithShape="1">
          <a:blip r:embed="rId5">
            <a:alphaModFix/>
          </a:blip>
          <a:srcRect t="2114"/>
          <a:stretch/>
        </p:blipFill>
        <p:spPr>
          <a:xfrm>
            <a:off x="4109975" y="853548"/>
            <a:ext cx="2292100" cy="3988652"/>
          </a:xfrm>
          <a:prstGeom prst="rect">
            <a:avLst/>
          </a:prstGeom>
          <a:noFill/>
          <a:ln>
            <a:noFill/>
          </a:ln>
        </p:spPr>
      </p:pic>
      <p:sp>
        <p:nvSpPr>
          <p:cNvPr id="255" name="Google Shape;255;p35"/>
          <p:cNvSpPr/>
          <p:nvPr/>
        </p:nvSpPr>
        <p:spPr>
          <a:xfrm>
            <a:off x="4098725" y="843850"/>
            <a:ext cx="2292000" cy="39915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5"/>
          <p:cNvSpPr/>
          <p:nvPr/>
        </p:nvSpPr>
        <p:spPr>
          <a:xfrm>
            <a:off x="6539450" y="852125"/>
            <a:ext cx="2292000" cy="39915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6"/>
          <p:cNvSpPr txBox="1"/>
          <p:nvPr/>
        </p:nvSpPr>
        <p:spPr>
          <a:xfrm>
            <a:off x="2464200" y="1983900"/>
            <a:ext cx="4347000" cy="117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0" b="1">
                <a:latin typeface="Proxima Nova"/>
                <a:ea typeface="Proxima Nova"/>
                <a:cs typeface="Proxima Nova"/>
                <a:sym typeface="Proxima Nova"/>
              </a:rPr>
              <a:t>Thank you!</a:t>
            </a:r>
            <a:endParaRPr sz="6000" b="1">
              <a:latin typeface="Proxima Nova"/>
              <a:ea typeface="Proxima Nova"/>
              <a:cs typeface="Proxima Nova"/>
              <a:sym typeface="Proxima Nova"/>
            </a:endParaRPr>
          </a:p>
        </p:txBody>
      </p:sp>
      <p:pic>
        <p:nvPicPr>
          <p:cNvPr id="262" name="Google Shape;262;p36"/>
          <p:cNvPicPr preferRelativeResize="0"/>
          <p:nvPr/>
        </p:nvPicPr>
        <p:blipFill>
          <a:blip r:embed="rId3">
            <a:alphaModFix amt="15000"/>
          </a:blip>
          <a:stretch>
            <a:fillRect/>
          </a:stretch>
        </p:blipFill>
        <p:spPr>
          <a:xfrm>
            <a:off x="2743501" y="372875"/>
            <a:ext cx="3656999" cy="40888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body" idx="1"/>
          </p:nvPr>
        </p:nvSpPr>
        <p:spPr>
          <a:xfrm>
            <a:off x="1629900" y="1063725"/>
            <a:ext cx="5884200" cy="807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Char char="●"/>
            </a:pPr>
            <a:r>
              <a:rPr lang="en" sz="1400">
                <a:solidFill>
                  <a:srgbClr val="000000"/>
                </a:solidFill>
              </a:rPr>
              <a:t>Number of respondents = </a:t>
            </a:r>
            <a:r>
              <a:rPr lang="en" sz="1400" b="1">
                <a:solidFill>
                  <a:srgbClr val="000000"/>
                </a:solidFill>
              </a:rPr>
              <a:t>195</a:t>
            </a:r>
            <a:endParaRPr sz="1400" b="1">
              <a:solidFill>
                <a:srgbClr val="000000"/>
              </a:solidFill>
            </a:endParaRPr>
          </a:p>
          <a:p>
            <a:pPr marL="457200" lvl="0" indent="-317500" algn="l" rtl="0">
              <a:spcBef>
                <a:spcPts val="0"/>
              </a:spcBef>
              <a:spcAft>
                <a:spcPts val="0"/>
              </a:spcAft>
              <a:buClr>
                <a:srgbClr val="000000"/>
              </a:buClr>
              <a:buSzPts val="1400"/>
              <a:buChar char="●"/>
            </a:pPr>
            <a:r>
              <a:rPr lang="en" sz="1400">
                <a:solidFill>
                  <a:srgbClr val="000000"/>
                </a:solidFill>
              </a:rPr>
              <a:t>Percentage of respondents who finished the survey = </a:t>
            </a:r>
            <a:r>
              <a:rPr lang="en" sz="1400" b="1">
                <a:solidFill>
                  <a:srgbClr val="000000"/>
                </a:solidFill>
              </a:rPr>
              <a:t>91.3% (178)</a:t>
            </a:r>
            <a:endParaRPr sz="1400" b="1">
              <a:solidFill>
                <a:srgbClr val="000000"/>
              </a:solidFill>
            </a:endParaRPr>
          </a:p>
          <a:p>
            <a:pPr marL="0" lvl="0" indent="0" algn="l" rtl="0">
              <a:spcBef>
                <a:spcPts val="1600"/>
              </a:spcBef>
              <a:spcAft>
                <a:spcPts val="1600"/>
              </a:spcAft>
              <a:buNone/>
            </a:pPr>
            <a:endParaRPr>
              <a:solidFill>
                <a:srgbClr val="000000"/>
              </a:solidFill>
            </a:endParaRPr>
          </a:p>
        </p:txBody>
      </p:sp>
      <p:pic>
        <p:nvPicPr>
          <p:cNvPr id="75" name="Google Shape;75;p15"/>
          <p:cNvPicPr preferRelativeResize="0"/>
          <p:nvPr/>
        </p:nvPicPr>
        <p:blipFill>
          <a:blip r:embed="rId3">
            <a:alphaModFix/>
          </a:blip>
          <a:stretch>
            <a:fillRect/>
          </a:stretch>
        </p:blipFill>
        <p:spPr>
          <a:xfrm>
            <a:off x="7565900" y="126150"/>
            <a:ext cx="1343025" cy="495887"/>
          </a:xfrm>
          <a:prstGeom prst="rect">
            <a:avLst/>
          </a:prstGeom>
          <a:noFill/>
          <a:ln>
            <a:noFill/>
          </a:ln>
        </p:spPr>
      </p:pic>
      <p:pic>
        <p:nvPicPr>
          <p:cNvPr id="76" name="Google Shape;76;p15"/>
          <p:cNvPicPr preferRelativeResize="0"/>
          <p:nvPr/>
        </p:nvPicPr>
        <p:blipFill>
          <a:blip r:embed="rId4">
            <a:alphaModFix/>
          </a:blip>
          <a:stretch>
            <a:fillRect/>
          </a:stretch>
        </p:blipFill>
        <p:spPr>
          <a:xfrm>
            <a:off x="2470575" y="1931375"/>
            <a:ext cx="4202856" cy="2877400"/>
          </a:xfrm>
          <a:prstGeom prst="rect">
            <a:avLst/>
          </a:prstGeom>
          <a:noFill/>
          <a:ln w="19050" cap="flat" cmpd="sng">
            <a:solidFill>
              <a:srgbClr val="8ADE62"/>
            </a:solidFill>
            <a:prstDash val="solid"/>
            <a:round/>
            <a:headEnd type="none" w="sm" len="sm"/>
            <a:tailEnd type="none" w="sm" len="sm"/>
          </a:ln>
        </p:spPr>
      </p:pic>
      <p:sp>
        <p:nvSpPr>
          <p:cNvPr id="77" name="Google Shape;77;p15"/>
          <p:cNvSpPr txBox="1"/>
          <p:nvPr/>
        </p:nvSpPr>
        <p:spPr>
          <a:xfrm>
            <a:off x="460400" y="126138"/>
            <a:ext cx="2209200" cy="49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Proxima Nova"/>
                <a:ea typeface="Proxima Nova"/>
                <a:cs typeface="Proxima Nova"/>
                <a:sym typeface="Proxima Nova"/>
              </a:rPr>
              <a:t>Meta Data</a:t>
            </a:r>
            <a:endParaRPr sz="2400" b="1">
              <a:latin typeface="Proxima Nova"/>
              <a:ea typeface="Proxima Nova"/>
              <a:cs typeface="Proxima Nova"/>
              <a:sym typeface="Proxima Nova"/>
            </a:endParaRPr>
          </a:p>
        </p:txBody>
      </p:sp>
      <p:sp>
        <p:nvSpPr>
          <p:cNvPr id="78" name="Google Shape;78;p15"/>
          <p:cNvSpPr txBox="1"/>
          <p:nvPr/>
        </p:nvSpPr>
        <p:spPr>
          <a:xfrm>
            <a:off x="460400" y="546925"/>
            <a:ext cx="2667900" cy="3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Summary &amp; Distribution</a:t>
            </a:r>
            <a:endParaRPr b="1">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3" name="Google Shape;83;p16"/>
          <p:cNvPicPr preferRelativeResize="0"/>
          <p:nvPr/>
        </p:nvPicPr>
        <p:blipFill>
          <a:blip r:embed="rId3">
            <a:alphaModFix/>
          </a:blip>
          <a:stretch>
            <a:fillRect/>
          </a:stretch>
        </p:blipFill>
        <p:spPr>
          <a:xfrm>
            <a:off x="7666375" y="85975"/>
            <a:ext cx="1343025" cy="495887"/>
          </a:xfrm>
          <a:prstGeom prst="rect">
            <a:avLst/>
          </a:prstGeom>
          <a:noFill/>
          <a:ln>
            <a:noFill/>
          </a:ln>
        </p:spPr>
      </p:pic>
      <p:pic>
        <p:nvPicPr>
          <p:cNvPr id="84" name="Google Shape;84;p16"/>
          <p:cNvPicPr preferRelativeResize="0"/>
          <p:nvPr/>
        </p:nvPicPr>
        <p:blipFill>
          <a:blip r:embed="rId4">
            <a:alphaModFix/>
          </a:blip>
          <a:stretch>
            <a:fillRect/>
          </a:stretch>
        </p:blipFill>
        <p:spPr>
          <a:xfrm>
            <a:off x="4240900" y="1661413"/>
            <a:ext cx="3517851" cy="820825"/>
          </a:xfrm>
          <a:prstGeom prst="rect">
            <a:avLst/>
          </a:prstGeom>
          <a:noFill/>
          <a:ln>
            <a:noFill/>
          </a:ln>
        </p:spPr>
      </p:pic>
      <p:sp>
        <p:nvSpPr>
          <p:cNvPr id="85" name="Google Shape;85;p16"/>
          <p:cNvSpPr txBox="1"/>
          <p:nvPr/>
        </p:nvSpPr>
        <p:spPr>
          <a:xfrm>
            <a:off x="451000" y="229575"/>
            <a:ext cx="3789900" cy="49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Proxima Nova"/>
                <a:ea typeface="Proxima Nova"/>
                <a:cs typeface="Proxima Nova"/>
                <a:sym typeface="Proxima Nova"/>
              </a:rPr>
              <a:t>Demographic Information</a:t>
            </a:r>
            <a:endParaRPr sz="2400" b="1">
              <a:latin typeface="Proxima Nova"/>
              <a:ea typeface="Proxima Nova"/>
              <a:cs typeface="Proxima Nova"/>
              <a:sym typeface="Proxima Nova"/>
            </a:endParaRPr>
          </a:p>
        </p:txBody>
      </p:sp>
      <p:pic>
        <p:nvPicPr>
          <p:cNvPr id="86" name="Google Shape;86;p16"/>
          <p:cNvPicPr preferRelativeResize="0"/>
          <p:nvPr/>
        </p:nvPicPr>
        <p:blipFill>
          <a:blip r:embed="rId5">
            <a:alphaModFix/>
          </a:blip>
          <a:stretch>
            <a:fillRect/>
          </a:stretch>
        </p:blipFill>
        <p:spPr>
          <a:xfrm>
            <a:off x="628075" y="1890125"/>
            <a:ext cx="2526786" cy="1508050"/>
          </a:xfrm>
          <a:prstGeom prst="rect">
            <a:avLst/>
          </a:prstGeom>
          <a:noFill/>
          <a:ln>
            <a:noFill/>
          </a:ln>
        </p:spPr>
      </p:pic>
      <p:pic>
        <p:nvPicPr>
          <p:cNvPr id="87" name="Google Shape;87;p16"/>
          <p:cNvPicPr preferRelativeResize="0"/>
          <p:nvPr/>
        </p:nvPicPr>
        <p:blipFill>
          <a:blip r:embed="rId6">
            <a:alphaModFix/>
          </a:blip>
          <a:stretch>
            <a:fillRect/>
          </a:stretch>
        </p:blipFill>
        <p:spPr>
          <a:xfrm>
            <a:off x="4240900" y="2571750"/>
            <a:ext cx="3844776" cy="887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17"/>
          <p:cNvPicPr preferRelativeResize="0"/>
          <p:nvPr/>
        </p:nvPicPr>
        <p:blipFill>
          <a:blip r:embed="rId3">
            <a:alphaModFix/>
          </a:blip>
          <a:stretch>
            <a:fillRect/>
          </a:stretch>
        </p:blipFill>
        <p:spPr>
          <a:xfrm>
            <a:off x="7533125" y="126150"/>
            <a:ext cx="1343025" cy="495887"/>
          </a:xfrm>
          <a:prstGeom prst="rect">
            <a:avLst/>
          </a:prstGeom>
          <a:noFill/>
          <a:ln>
            <a:noFill/>
          </a:ln>
        </p:spPr>
      </p:pic>
      <p:pic>
        <p:nvPicPr>
          <p:cNvPr id="93" name="Google Shape;93;p17"/>
          <p:cNvPicPr preferRelativeResize="0"/>
          <p:nvPr/>
        </p:nvPicPr>
        <p:blipFill>
          <a:blip r:embed="rId4">
            <a:alphaModFix/>
          </a:blip>
          <a:stretch>
            <a:fillRect/>
          </a:stretch>
        </p:blipFill>
        <p:spPr>
          <a:xfrm>
            <a:off x="1561325" y="891000"/>
            <a:ext cx="6021350" cy="3760250"/>
          </a:xfrm>
          <a:prstGeom prst="rect">
            <a:avLst/>
          </a:prstGeom>
          <a:noFill/>
          <a:ln>
            <a:noFill/>
          </a:ln>
        </p:spPr>
      </p:pic>
      <p:pic>
        <p:nvPicPr>
          <p:cNvPr id="94" name="Google Shape;94;p17"/>
          <p:cNvPicPr preferRelativeResize="0"/>
          <p:nvPr/>
        </p:nvPicPr>
        <p:blipFill rotWithShape="1">
          <a:blip r:embed="rId5">
            <a:alphaModFix/>
          </a:blip>
          <a:srcRect r="53647"/>
          <a:stretch/>
        </p:blipFill>
        <p:spPr>
          <a:xfrm>
            <a:off x="5965675" y="4249400"/>
            <a:ext cx="1617000" cy="271250"/>
          </a:xfrm>
          <a:prstGeom prst="rect">
            <a:avLst/>
          </a:prstGeom>
          <a:noFill/>
          <a:ln>
            <a:noFill/>
          </a:ln>
        </p:spPr>
      </p:pic>
      <p:pic>
        <p:nvPicPr>
          <p:cNvPr id="95" name="Google Shape;95;p17"/>
          <p:cNvPicPr preferRelativeResize="0"/>
          <p:nvPr/>
        </p:nvPicPr>
        <p:blipFill rotWithShape="1">
          <a:blip r:embed="rId5">
            <a:alphaModFix/>
          </a:blip>
          <a:srcRect l="46887"/>
          <a:stretch/>
        </p:blipFill>
        <p:spPr>
          <a:xfrm>
            <a:off x="4176445" y="4249400"/>
            <a:ext cx="1852830" cy="271250"/>
          </a:xfrm>
          <a:prstGeom prst="rect">
            <a:avLst/>
          </a:prstGeom>
          <a:noFill/>
          <a:ln>
            <a:noFill/>
          </a:ln>
        </p:spPr>
      </p:pic>
      <p:sp>
        <p:nvSpPr>
          <p:cNvPr id="96" name="Google Shape;96;p17"/>
          <p:cNvSpPr txBox="1"/>
          <p:nvPr/>
        </p:nvSpPr>
        <p:spPr>
          <a:xfrm>
            <a:off x="231050" y="59050"/>
            <a:ext cx="6945600" cy="49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Proxima Nova"/>
                <a:ea typeface="Proxima Nova"/>
                <a:cs typeface="Proxima Nova"/>
                <a:sym typeface="Proxima Nova"/>
              </a:rPr>
              <a:t>Most Important Factor of Transportation Means</a:t>
            </a:r>
            <a:endParaRPr sz="2400" b="1">
              <a:latin typeface="Proxima Nova"/>
              <a:ea typeface="Proxima Nova"/>
              <a:cs typeface="Proxima Nova"/>
              <a:sym typeface="Proxima Nova"/>
            </a:endParaRPr>
          </a:p>
        </p:txBody>
      </p:sp>
      <p:sp>
        <p:nvSpPr>
          <p:cNvPr id="97" name="Google Shape;97;p17"/>
          <p:cNvSpPr txBox="1"/>
          <p:nvPr/>
        </p:nvSpPr>
        <p:spPr>
          <a:xfrm>
            <a:off x="231050" y="445625"/>
            <a:ext cx="2866200" cy="3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(Bachelors, Masters) vs PhD</a:t>
            </a:r>
            <a:endParaRPr b="1">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Google Shape;102;p18"/>
          <p:cNvPicPr preferRelativeResize="0"/>
          <p:nvPr/>
        </p:nvPicPr>
        <p:blipFill>
          <a:blip r:embed="rId3">
            <a:alphaModFix/>
          </a:blip>
          <a:stretch>
            <a:fillRect/>
          </a:stretch>
        </p:blipFill>
        <p:spPr>
          <a:xfrm>
            <a:off x="1037688" y="1820537"/>
            <a:ext cx="7068626" cy="1733375"/>
          </a:xfrm>
          <a:prstGeom prst="rect">
            <a:avLst/>
          </a:prstGeom>
          <a:noFill/>
          <a:ln>
            <a:noFill/>
          </a:ln>
        </p:spPr>
      </p:pic>
      <p:sp>
        <p:nvSpPr>
          <p:cNvPr id="103" name="Google Shape;103;p18"/>
          <p:cNvSpPr txBox="1"/>
          <p:nvPr/>
        </p:nvSpPr>
        <p:spPr>
          <a:xfrm>
            <a:off x="750150" y="1355800"/>
            <a:ext cx="3747600" cy="6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47A4E7"/>
                </a:solidFill>
                <a:latin typeface="Proxima Nova"/>
                <a:ea typeface="Proxima Nova"/>
                <a:cs typeface="Proxima Nova"/>
                <a:sym typeface="Proxima Nova"/>
              </a:rPr>
              <a:t>Students who have used</a:t>
            </a:r>
            <a:endParaRPr sz="2400" b="1">
              <a:solidFill>
                <a:srgbClr val="47A4E7"/>
              </a:solidFill>
              <a:latin typeface="Proxima Nova"/>
              <a:ea typeface="Proxima Nova"/>
              <a:cs typeface="Proxima Nova"/>
              <a:sym typeface="Proxima Nova"/>
            </a:endParaRPr>
          </a:p>
        </p:txBody>
      </p:sp>
      <p:pic>
        <p:nvPicPr>
          <p:cNvPr id="104" name="Google Shape;104;p18"/>
          <p:cNvPicPr preferRelativeResize="0"/>
          <p:nvPr/>
        </p:nvPicPr>
        <p:blipFill>
          <a:blip r:embed="rId4">
            <a:alphaModFix/>
          </a:blip>
          <a:stretch>
            <a:fillRect/>
          </a:stretch>
        </p:blipFill>
        <p:spPr>
          <a:xfrm>
            <a:off x="7565900" y="126150"/>
            <a:ext cx="1343025" cy="49588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19"/>
          <p:cNvPicPr preferRelativeResize="0"/>
          <p:nvPr/>
        </p:nvPicPr>
        <p:blipFill>
          <a:blip r:embed="rId3">
            <a:alphaModFix/>
          </a:blip>
          <a:stretch>
            <a:fillRect/>
          </a:stretch>
        </p:blipFill>
        <p:spPr>
          <a:xfrm>
            <a:off x="7565900" y="126150"/>
            <a:ext cx="1343025" cy="495887"/>
          </a:xfrm>
          <a:prstGeom prst="rect">
            <a:avLst/>
          </a:prstGeom>
          <a:noFill/>
          <a:ln>
            <a:noFill/>
          </a:ln>
        </p:spPr>
      </p:pic>
      <p:pic>
        <p:nvPicPr>
          <p:cNvPr id="110" name="Google Shape;110;p19"/>
          <p:cNvPicPr preferRelativeResize="0"/>
          <p:nvPr/>
        </p:nvPicPr>
        <p:blipFill>
          <a:blip r:embed="rId4">
            <a:alphaModFix/>
          </a:blip>
          <a:stretch>
            <a:fillRect/>
          </a:stretch>
        </p:blipFill>
        <p:spPr>
          <a:xfrm>
            <a:off x="216925" y="1078849"/>
            <a:ext cx="8839201" cy="2863622"/>
          </a:xfrm>
          <a:prstGeom prst="rect">
            <a:avLst/>
          </a:prstGeom>
          <a:noFill/>
          <a:ln>
            <a:noFill/>
          </a:ln>
        </p:spPr>
      </p:pic>
      <p:sp>
        <p:nvSpPr>
          <p:cNvPr id="111" name="Google Shape;111;p19"/>
          <p:cNvSpPr txBox="1"/>
          <p:nvPr/>
        </p:nvSpPr>
        <p:spPr>
          <a:xfrm>
            <a:off x="612700" y="199950"/>
            <a:ext cx="2084100" cy="49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Proxima Nova"/>
                <a:ea typeface="Proxima Nova"/>
                <a:cs typeface="Proxima Nova"/>
                <a:sym typeface="Proxima Nova"/>
              </a:rPr>
              <a:t>Brand Usage</a:t>
            </a:r>
            <a:endParaRPr sz="2400" b="1">
              <a:latin typeface="Proxima Nova"/>
              <a:ea typeface="Proxima Nova"/>
              <a:cs typeface="Proxima Nova"/>
              <a:sym typeface="Proxima Nova"/>
            </a:endParaRPr>
          </a:p>
        </p:txBody>
      </p:sp>
      <p:sp>
        <p:nvSpPr>
          <p:cNvPr id="112" name="Google Shape;112;p19"/>
          <p:cNvSpPr txBox="1"/>
          <p:nvPr/>
        </p:nvSpPr>
        <p:spPr>
          <a:xfrm>
            <a:off x="612700" y="622025"/>
            <a:ext cx="2913300" cy="3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Students who have used before</a:t>
            </a:r>
            <a:endParaRPr b="1">
              <a:latin typeface="Proxima Nova"/>
              <a:ea typeface="Proxima Nova"/>
              <a:cs typeface="Proxima Nova"/>
              <a:sym typeface="Proxima Nova"/>
            </a:endParaRPr>
          </a:p>
        </p:txBody>
      </p:sp>
      <p:sp>
        <p:nvSpPr>
          <p:cNvPr id="113" name="Google Shape;113;p19"/>
          <p:cNvSpPr txBox="1"/>
          <p:nvPr/>
        </p:nvSpPr>
        <p:spPr>
          <a:xfrm>
            <a:off x="783750" y="4325450"/>
            <a:ext cx="7576500" cy="49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Proxima Nova"/>
                <a:ea typeface="Proxima Nova"/>
                <a:cs typeface="Proxima Nova"/>
                <a:sym typeface="Proxima Nova"/>
              </a:rPr>
              <a:t>Other brands mentioned: Lyft, Uber, and Grin.</a:t>
            </a:r>
            <a:endParaRPr>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p20"/>
          <p:cNvPicPr preferRelativeResize="0"/>
          <p:nvPr/>
        </p:nvPicPr>
        <p:blipFill>
          <a:blip r:embed="rId3">
            <a:alphaModFix/>
          </a:blip>
          <a:stretch>
            <a:fillRect/>
          </a:stretch>
        </p:blipFill>
        <p:spPr>
          <a:xfrm>
            <a:off x="7565900" y="126150"/>
            <a:ext cx="1343025" cy="495887"/>
          </a:xfrm>
          <a:prstGeom prst="rect">
            <a:avLst/>
          </a:prstGeom>
          <a:noFill/>
          <a:ln>
            <a:noFill/>
          </a:ln>
        </p:spPr>
      </p:pic>
      <p:sp>
        <p:nvSpPr>
          <p:cNvPr id="119" name="Google Shape;119;p20"/>
          <p:cNvSpPr txBox="1"/>
          <p:nvPr/>
        </p:nvSpPr>
        <p:spPr>
          <a:xfrm>
            <a:off x="612700" y="199950"/>
            <a:ext cx="3194700" cy="49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Proxima Nova"/>
                <a:ea typeface="Proxima Nova"/>
                <a:cs typeface="Proxima Nova"/>
                <a:sym typeface="Proxima Nova"/>
              </a:rPr>
              <a:t>Frequency of Usage</a:t>
            </a:r>
            <a:endParaRPr sz="2400" b="1">
              <a:latin typeface="Proxima Nova"/>
              <a:ea typeface="Proxima Nova"/>
              <a:cs typeface="Proxima Nova"/>
              <a:sym typeface="Proxima Nova"/>
            </a:endParaRPr>
          </a:p>
        </p:txBody>
      </p:sp>
      <p:sp>
        <p:nvSpPr>
          <p:cNvPr id="120" name="Google Shape;120;p20"/>
          <p:cNvSpPr txBox="1"/>
          <p:nvPr/>
        </p:nvSpPr>
        <p:spPr>
          <a:xfrm>
            <a:off x="612700" y="622025"/>
            <a:ext cx="2913300" cy="3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Students who have used before</a:t>
            </a:r>
            <a:endParaRPr b="1">
              <a:latin typeface="Proxima Nova"/>
              <a:ea typeface="Proxima Nova"/>
              <a:cs typeface="Proxima Nova"/>
              <a:sym typeface="Proxima Nova"/>
            </a:endParaRPr>
          </a:p>
        </p:txBody>
      </p:sp>
      <p:pic>
        <p:nvPicPr>
          <p:cNvPr id="121" name="Google Shape;121;p20"/>
          <p:cNvPicPr preferRelativeResize="0"/>
          <p:nvPr/>
        </p:nvPicPr>
        <p:blipFill>
          <a:blip r:embed="rId4">
            <a:alphaModFix/>
          </a:blip>
          <a:stretch>
            <a:fillRect/>
          </a:stretch>
        </p:blipFill>
        <p:spPr>
          <a:xfrm>
            <a:off x="152400" y="1216575"/>
            <a:ext cx="8839200" cy="307249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21"/>
          <p:cNvPicPr preferRelativeResize="0"/>
          <p:nvPr/>
        </p:nvPicPr>
        <p:blipFill>
          <a:blip r:embed="rId3">
            <a:alphaModFix/>
          </a:blip>
          <a:stretch>
            <a:fillRect/>
          </a:stretch>
        </p:blipFill>
        <p:spPr>
          <a:xfrm>
            <a:off x="7565900" y="126150"/>
            <a:ext cx="1343025" cy="495887"/>
          </a:xfrm>
          <a:prstGeom prst="rect">
            <a:avLst/>
          </a:prstGeom>
          <a:noFill/>
          <a:ln>
            <a:noFill/>
          </a:ln>
        </p:spPr>
      </p:pic>
      <p:sp>
        <p:nvSpPr>
          <p:cNvPr id="127" name="Google Shape;127;p21"/>
          <p:cNvSpPr txBox="1"/>
          <p:nvPr/>
        </p:nvSpPr>
        <p:spPr>
          <a:xfrm>
            <a:off x="612700" y="199950"/>
            <a:ext cx="3194700" cy="49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Proxima Nova"/>
                <a:ea typeface="Proxima Nova"/>
                <a:cs typeface="Proxima Nova"/>
                <a:sym typeface="Proxima Nova"/>
              </a:rPr>
              <a:t>Purpose of Usage</a:t>
            </a:r>
            <a:endParaRPr sz="2400" b="1">
              <a:latin typeface="Proxima Nova"/>
              <a:ea typeface="Proxima Nova"/>
              <a:cs typeface="Proxima Nova"/>
              <a:sym typeface="Proxima Nova"/>
            </a:endParaRPr>
          </a:p>
        </p:txBody>
      </p:sp>
      <p:sp>
        <p:nvSpPr>
          <p:cNvPr id="128" name="Google Shape;128;p21"/>
          <p:cNvSpPr txBox="1"/>
          <p:nvPr/>
        </p:nvSpPr>
        <p:spPr>
          <a:xfrm>
            <a:off x="612700" y="622025"/>
            <a:ext cx="2913300" cy="3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Students who have used before</a:t>
            </a:r>
            <a:endParaRPr b="1">
              <a:latin typeface="Proxima Nova"/>
              <a:ea typeface="Proxima Nova"/>
              <a:cs typeface="Proxima Nova"/>
              <a:sym typeface="Proxima Nova"/>
            </a:endParaRPr>
          </a:p>
        </p:txBody>
      </p:sp>
      <p:pic>
        <p:nvPicPr>
          <p:cNvPr id="129" name="Google Shape;129;p21"/>
          <p:cNvPicPr preferRelativeResize="0"/>
          <p:nvPr/>
        </p:nvPicPr>
        <p:blipFill>
          <a:blip r:embed="rId4">
            <a:alphaModFix/>
          </a:blip>
          <a:stretch>
            <a:fillRect/>
          </a:stretch>
        </p:blipFill>
        <p:spPr>
          <a:xfrm>
            <a:off x="155263" y="1025700"/>
            <a:ext cx="8833474" cy="3915175"/>
          </a:xfrm>
          <a:prstGeom prst="rect">
            <a:avLst/>
          </a:prstGeom>
          <a:noFill/>
          <a:ln>
            <a:noFill/>
          </a:ln>
        </p:spPr>
      </p:pic>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490</Words>
  <Application>Microsoft Office PowerPoint</Application>
  <PresentationFormat>On-screen Show (16:9)</PresentationFormat>
  <Paragraphs>69</Paragraphs>
  <Slides>24</Slides>
  <Notes>24</Notes>
  <HiddenSlides>1</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Proxima Nova</vt:lpstr>
      <vt:lpstr>Arial</vt:lpstr>
      <vt:lpstr>Spearmint</vt:lpstr>
      <vt:lpstr>Lime Electric Scooter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Lime Electric Scooter</dc:title>
  <cp:lastModifiedBy> </cp:lastModifiedBy>
  <cp:revision>2</cp:revision>
  <dcterms:modified xsi:type="dcterms:W3CDTF">2020-06-29T03:28:31Z</dcterms:modified>
</cp:coreProperties>
</file>